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a:t>It is a list of lists.</a:t>
            </a:r>
            <a:endParaRPr/>
          </a:p>
          <a:p>
            <a:pPr indent="0" lvl="0" marL="0" marR="0" rtl="0" algn="l">
              <a:lnSpc>
                <a:spcPct val="100000"/>
              </a:lnSpc>
              <a:spcBef>
                <a:spcPts val="0"/>
              </a:spcBef>
              <a:spcAft>
                <a:spcPts val="0"/>
              </a:spcAft>
              <a:buClr>
                <a:srgbClr val="000000"/>
              </a:buClr>
              <a:buSzPts val="1100"/>
              <a:buFont typeface="Arial"/>
              <a:buNone/>
            </a:pPr>
            <a:r>
              <a:rPr lang="en-GB"/>
              <a:t>Each list has integers in any order.</a:t>
            </a:r>
            <a:endParaRPr/>
          </a:p>
          <a:p>
            <a:pPr indent="0" lvl="0" marL="0" marR="0" rtl="0" algn="l">
              <a:lnSpc>
                <a:spcPct val="100000"/>
              </a:lnSpc>
              <a:spcBef>
                <a:spcPts val="0"/>
              </a:spcBef>
              <a:spcAft>
                <a:spcPts val="0"/>
              </a:spcAft>
              <a:buClr>
                <a:srgbClr val="000000"/>
              </a:buClr>
              <a:buSzPts val="1100"/>
              <a:buFont typeface="Arial"/>
              <a:buNone/>
            </a:pPr>
            <a:r>
              <a:rPr lang="en-GB"/>
              <a:t>In this example we have 5 lists of integers with size 10.</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a:t>Docker stats show statistics about your container</a:t>
            </a:r>
            <a:endParaRPr/>
          </a:p>
          <a:p>
            <a:pPr indent="0" lvl="0" marL="0" marR="0" rtl="0" algn="l">
              <a:lnSpc>
                <a:spcPct val="100000"/>
              </a:lnSpc>
              <a:spcBef>
                <a:spcPts val="0"/>
              </a:spcBef>
              <a:spcAft>
                <a:spcPts val="0"/>
              </a:spcAft>
              <a:buClr>
                <a:srgbClr val="000000"/>
              </a:buClr>
              <a:buSzPts val="1100"/>
              <a:buFont typeface="Arial"/>
              <a:buNone/>
            </a:pPr>
            <a:r>
              <a:t/>
            </a:r>
            <a:endParaRPr/>
          </a:p>
          <a:p>
            <a:pPr indent="0" lvl="0" marL="0" marR="0" rtl="0" algn="l">
              <a:lnSpc>
                <a:spcPct val="100000"/>
              </a:lnSpc>
              <a:spcBef>
                <a:spcPts val="0"/>
              </a:spcBef>
              <a:spcAft>
                <a:spcPts val="0"/>
              </a:spcAft>
              <a:buClr>
                <a:srgbClr val="000000"/>
              </a:buClr>
              <a:buSzPts val="1100"/>
              <a:buFont typeface="Arial"/>
              <a:buNone/>
            </a:pPr>
            <a:r>
              <a:rPr lang="en-GB"/>
              <a:t>Open file descriptors show how many files your process inside container opens</a:t>
            </a:r>
            <a:endParaRPr/>
          </a:p>
          <a:p>
            <a:pPr indent="0" lvl="0" marL="0" marR="0" rtl="0" algn="l">
              <a:lnSpc>
                <a:spcPct val="100000"/>
              </a:lnSpc>
              <a:spcBef>
                <a:spcPts val="0"/>
              </a:spcBef>
              <a:spcAft>
                <a:spcPts val="0"/>
              </a:spcAft>
              <a:buClr>
                <a:srgbClr val="000000"/>
              </a:buClr>
              <a:buSzPts val="1100"/>
              <a:buFont typeface="Arial"/>
              <a:buNone/>
            </a:pPr>
            <a:r>
              <a:t/>
            </a:r>
            <a:endParaRPr/>
          </a:p>
          <a:p>
            <a:pPr indent="0" lvl="0" marL="0" marR="0" rtl="0" algn="l">
              <a:lnSpc>
                <a:spcPct val="100000"/>
              </a:lnSpc>
              <a:spcBef>
                <a:spcPts val="0"/>
              </a:spcBef>
              <a:spcAft>
                <a:spcPts val="0"/>
              </a:spcAft>
              <a:buClr>
                <a:srgbClr val="000000"/>
              </a:buClr>
              <a:buSzPts val="1100"/>
              <a:buFont typeface="Arial"/>
              <a:buNone/>
            </a:pPr>
            <a:r>
              <a:rPr lang="en-GB"/>
              <a:t>You can combine with your APM tool (like Newrelic), performance test tool (Apache Benchmark, Gatling, etc)</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Check if you not set any limits your application will use all available.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We don’t set any limits for VM too.</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Just to run the app we need around 300 MB of memory</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a:t>10 Concurrent users</a:t>
            </a:r>
            <a:endParaRPr/>
          </a:p>
          <a:p>
            <a:pPr indent="0" lvl="0" marL="0" marR="0" rtl="0" algn="l">
              <a:lnSpc>
                <a:spcPct val="100000"/>
              </a:lnSpc>
              <a:spcBef>
                <a:spcPts val="0"/>
              </a:spcBef>
              <a:spcAft>
                <a:spcPts val="0"/>
              </a:spcAft>
              <a:buClr>
                <a:srgbClr val="000000"/>
              </a:buClr>
              <a:buSzPts val="1100"/>
              <a:buFont typeface="Arial"/>
              <a:buNone/>
            </a:pPr>
            <a:r>
              <a:rPr lang="en-GB"/>
              <a:t>200 iterations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Running the app with real data we use a little more memory.</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With load the app starts to fail returning HTTP 500 because don’t have enough threads to handle requests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Some constraints could be from your infrastructure and other you will define as developer (application config)</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If you compare the results is worse. Because the average here is around 192ms in the previou scenario you have 93ms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BUT here ALL requests are SUCCESSFUL and Before you have a LOT of FAILURES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It is a tradeoff sometimes is better return FAIL fast than return success spending more time</a:t>
            </a:r>
            <a:r>
              <a:rPr lang="en-GB"/>
              <a:t>.</a:t>
            </a:r>
            <a:endParaRPr/>
          </a:p>
          <a:p>
            <a:pPr indent="0" lvl="0" marL="0" marR="0" rtl="0" algn="l">
              <a:lnSpc>
                <a:spcPct val="100000"/>
              </a:lnSpc>
              <a:spcBef>
                <a:spcPts val="0"/>
              </a:spcBef>
              <a:spcAft>
                <a:spcPts val="0"/>
              </a:spcAft>
              <a:buClr>
                <a:srgbClr val="000000"/>
              </a:buClr>
              <a:buSzPts val="1100"/>
              <a:buFont typeface="Arial"/>
              <a:buNone/>
            </a:pPr>
            <a:r>
              <a:t/>
            </a:r>
            <a:endParaRPr/>
          </a:p>
          <a:p>
            <a:pPr indent="0" lvl="0" marL="0" marR="0" rtl="0" algn="l">
              <a:lnSpc>
                <a:spcPct val="100000"/>
              </a:lnSpc>
              <a:spcBef>
                <a:spcPts val="0"/>
              </a:spcBef>
              <a:spcAft>
                <a:spcPts val="0"/>
              </a:spcAft>
              <a:buClr>
                <a:srgbClr val="000000"/>
              </a:buClr>
              <a:buSzPts val="1100"/>
              <a:buFont typeface="Arial"/>
              <a:buNone/>
            </a:pPr>
            <a:r>
              <a:rPr lang="en-GB"/>
              <a:t>Here we jump change some configurations at the same time. But you should change one parameter each iteration of test to see what this specific parameter affects.</a:t>
            </a:r>
            <a:endParaRPr/>
          </a:p>
          <a:p>
            <a:pPr indent="0" lvl="0" marL="0" marR="0" rtl="0" algn="l">
              <a:lnSpc>
                <a:spcPct val="100000"/>
              </a:lnSpc>
              <a:spcBef>
                <a:spcPts val="0"/>
              </a:spcBef>
              <a:spcAft>
                <a:spcPts val="0"/>
              </a:spcAft>
              <a:buClr>
                <a:srgbClr val="000000"/>
              </a:buClr>
              <a:buSzPts val="1100"/>
              <a:buFont typeface="Arial"/>
              <a:buNone/>
            </a:pPr>
            <a:r>
              <a:t/>
            </a:r>
            <a:endParaRPr/>
          </a:p>
          <a:p>
            <a:pPr indent="0" lvl="0" marL="0" marR="0" rtl="0" algn="l">
              <a:lnSpc>
                <a:spcPct val="100000"/>
              </a:lnSpc>
              <a:spcBef>
                <a:spcPts val="0"/>
              </a:spcBef>
              <a:spcAft>
                <a:spcPts val="0"/>
              </a:spcAft>
              <a:buClr>
                <a:srgbClr val="000000"/>
              </a:buClr>
              <a:buSzPts val="1100"/>
              <a:buFont typeface="Arial"/>
              <a:buNone/>
            </a:pPr>
            <a:r>
              <a:rPr lang="en-GB"/>
              <a:t>For example:  if you increase the test scenario with more concurrent users; increase thread pool; decrease ulimits you will have an error called “Too Many Open Files” because each thread open file descriptors. </a:t>
            </a:r>
            <a:endParaRPr/>
          </a:p>
          <a:p>
            <a:pPr indent="0" lvl="0" marL="0" marR="0" rtl="0" algn="l">
              <a:lnSpc>
                <a:spcPct val="100000"/>
              </a:lnSpc>
              <a:spcBef>
                <a:spcPts val="0"/>
              </a:spcBef>
              <a:spcAft>
                <a:spcPts val="0"/>
              </a:spcAft>
              <a:buClr>
                <a:srgbClr val="000000"/>
              </a:buClr>
              <a:buSzPts val="1100"/>
              <a:buFont typeface="Arial"/>
              <a:buNone/>
            </a:pPr>
            <a:r>
              <a:t/>
            </a:r>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AB (Apache Benchmark Tool) doesn</a:t>
            </a:r>
            <a:r>
              <a:rPr lang="en-GB"/>
              <a:t>’t</a:t>
            </a:r>
            <a:r>
              <a:rPr b="0" i="0" lang="en-GB" sz="1100" u="none" cap="none" strike="noStrike">
                <a:solidFill>
                  <a:srgbClr val="000000"/>
                </a:solidFill>
                <a:latin typeface="Arial"/>
                <a:ea typeface="Arial"/>
                <a:cs typeface="Arial"/>
                <a:sym typeface="Arial"/>
              </a:rPr>
              <a:t> evaluate the result of HTTP code. Other tools like Gatling does. It is important have this metric too.</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You can combine this metric with Newrelic or other APM tool.</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Memory Limits: If you look about usage of your application you can verify if you really need the amount of memory reserved. In this case if the worse input of my application is that JSON you can change from 1GB to around 500MB.</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CPU Limits: In this case we change from --cpus 1.0 to  0.5 . If you have an application that do a lot of I/O and you are running multiple containers make sense reduce the ‘amount of processors’ . But if your application is CPU bound you can reserve ‘more’ CPU</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File Descriptors and Sockets: some drivers (cassandra driver for example) creates sockets to do async queries, each socket creates file descriptors. The host has a limit and the sum of each container should be less than the host limit.</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Threads: for this application answer correctly we need to increase the number of threads. Sometimes when you increase the number of threads you increase the amount of sockets too. We can increase the number of application instances instead of increase the number of threads inside the application. We need to balance what is better case a case.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As example you have to set good values for your specific application configuration. A little bit about Tomcat Undertow the io-threads (for default) dinamically assumes CPU divide by 2, but JVM check the physical CPU , so if you have a big machine (Ex: 12 cores) that runs some containers by default io-threads will be 6 and this is a problem when you are in a shared environment.</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This example don’t access external dependencies, you should consider what kind of file system you are using (some cloud providers has limits in IOPs)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And check bottlenecks like other APIs, Database, etc.</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This are advantages of using containers .But it is not true.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Because depend of how your infrastructure works one application will affect other that shares the same resources.</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When your containters are in the same machine and you know how it is you can have a better tunning in the application.</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But you can spent resources if you not use all potential of your hardware</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Depends in how your infrastructure solution using containers are defined you will have in the same machine some applications to everything work.</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The environment can put some limits. This limits could be from your cloud provider, or if the machines are shared by others applications (or belongs to an infrastructure team) probably will have limits.</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The answer to these questions it's important because your JVM / Server can pre-allocate memory and you could think that your application is using a lot of memory but, your server is allocating and your application is not using at all.</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Memory it is an example but other resources could be considering.</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If your container has more than one application (ex: aggregator of log) or cache layer. They are sharing resources inside the container (like a virtual machine).</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lstStyle>
            <a:lvl1pPr indent="-342900" lvl="0" marL="457200" marR="0" rtl="0" algn="ctr">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ctr">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304800" lvl="1" marL="914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304800" lvl="1" marL="914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lstStyle>
            <a:lvl1pPr indent="-304800" lvl="0" marL="457200" marR="0" rtl="0" algn="l">
              <a:lnSpc>
                <a:spcPct val="115000"/>
              </a:lnSpc>
              <a:spcBef>
                <a:spcPts val="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1pPr>
            <a:lvl2pPr indent="-304800" lvl="1" marL="914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localhost:8080/status" TargetMode="Externa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github.com/felipelino/container-optimizer-demo" TargetMode="Externa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697475"/>
            <a:ext cx="8520600" cy="16881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dk1"/>
              </a:buClr>
              <a:buSzPts val="5200"/>
              <a:buFont typeface="Arial"/>
              <a:buNone/>
            </a:pPr>
            <a:r>
              <a:rPr b="0" i="0" lang="en-GB" sz="5200" u="none" cap="none" strike="noStrike">
                <a:solidFill>
                  <a:srgbClr val="134F5C"/>
                </a:solidFill>
                <a:latin typeface="Arial"/>
                <a:ea typeface="Arial"/>
                <a:cs typeface="Arial"/>
                <a:sym typeface="Arial"/>
              </a:rPr>
              <a:t>Performance Tips for container applications</a:t>
            </a:r>
            <a:endParaRPr b="0" i="0" sz="5200" u="none" cap="none" strike="noStrike">
              <a:solidFill>
                <a:srgbClr val="134F5C"/>
              </a:solidFill>
              <a:latin typeface="Arial"/>
              <a:ea typeface="Arial"/>
              <a:cs typeface="Arial"/>
              <a:sym typeface="Arial"/>
            </a:endParaRPr>
          </a:p>
        </p:txBody>
      </p:sp>
      <p:sp>
        <p:nvSpPr>
          <p:cNvPr id="55" name="Google Shape;55;p13"/>
          <p:cNvSpPr txBox="1"/>
          <p:nvPr>
            <p:ph idx="1" type="subTitle"/>
          </p:nvPr>
        </p:nvSpPr>
        <p:spPr>
          <a:xfrm>
            <a:off x="363125" y="2385575"/>
            <a:ext cx="8520600" cy="79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2800"/>
              <a:buFont typeface="Arial"/>
              <a:buNone/>
            </a:pPr>
            <a:r>
              <a:rPr b="0" i="0" lang="en-GB" sz="2800" u="none" cap="none" strike="noStrike">
                <a:solidFill>
                  <a:schemeClr val="dk2"/>
                </a:solidFill>
                <a:latin typeface="Arial"/>
                <a:ea typeface="Arial"/>
                <a:cs typeface="Arial"/>
                <a:sym typeface="Arial"/>
              </a:rPr>
              <a:t>How to test and check performance issues</a:t>
            </a:r>
            <a:endParaRPr b="0" i="0" sz="2800" u="none" cap="none" strike="noStrike">
              <a:solidFill>
                <a:schemeClr val="dk2"/>
              </a:solidFill>
              <a:latin typeface="Arial"/>
              <a:ea typeface="Arial"/>
              <a:cs typeface="Arial"/>
              <a:sym typeface="Arial"/>
            </a:endParaRPr>
          </a:p>
          <a:p>
            <a:pPr indent="0" lvl="0" marL="0" marR="0" rtl="0" algn="ctr">
              <a:lnSpc>
                <a:spcPct val="100000"/>
              </a:lnSpc>
              <a:spcBef>
                <a:spcPts val="0"/>
              </a:spcBef>
              <a:spcAft>
                <a:spcPts val="0"/>
              </a:spcAft>
              <a:buClr>
                <a:schemeClr val="dk2"/>
              </a:buClr>
              <a:buSzPts val="2800"/>
              <a:buFont typeface="Arial"/>
              <a:buNone/>
            </a:pPr>
            <a:r>
              <a:t/>
            </a:r>
            <a:endParaRPr b="0" i="0" sz="2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ts val="2800"/>
              <a:buFont typeface="Arial"/>
              <a:buNone/>
            </a:pPr>
            <a:r>
              <a:t/>
            </a:r>
            <a:endParaRPr b="0" i="0" sz="2800" u="none" cap="none" strike="noStrike">
              <a:solidFill>
                <a:schemeClr val="dk2"/>
              </a:solidFill>
              <a:latin typeface="Arial"/>
              <a:ea typeface="Arial"/>
              <a:cs typeface="Arial"/>
              <a:sym typeface="Arial"/>
            </a:endParaRPr>
          </a:p>
        </p:txBody>
      </p:sp>
      <p:pic>
        <p:nvPicPr>
          <p:cNvPr id="56" name="Google Shape;56;p13"/>
          <p:cNvPicPr preferRelativeResize="0"/>
          <p:nvPr/>
        </p:nvPicPr>
        <p:blipFill>
          <a:blip r:embed="rId3">
            <a:alphaModFix/>
          </a:blip>
          <a:stretch>
            <a:fillRect/>
          </a:stretch>
        </p:blipFill>
        <p:spPr>
          <a:xfrm>
            <a:off x="2010525" y="3075125"/>
            <a:ext cx="2942100" cy="1540024"/>
          </a:xfrm>
          <a:prstGeom prst="rect">
            <a:avLst/>
          </a:prstGeom>
          <a:noFill/>
          <a:ln>
            <a:noFill/>
          </a:ln>
        </p:spPr>
      </p:pic>
      <p:pic>
        <p:nvPicPr>
          <p:cNvPr id="57" name="Google Shape;57;p13"/>
          <p:cNvPicPr preferRelativeResize="0"/>
          <p:nvPr/>
        </p:nvPicPr>
        <p:blipFill>
          <a:blip r:embed="rId4">
            <a:alphaModFix/>
          </a:blip>
          <a:stretch>
            <a:fillRect/>
          </a:stretch>
        </p:blipFill>
        <p:spPr>
          <a:xfrm>
            <a:off x="5373250" y="3598770"/>
            <a:ext cx="1251575" cy="1326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GB" sz="2800" u="none" cap="none" strike="noStrike">
                <a:solidFill>
                  <a:srgbClr val="134F5C"/>
                </a:solidFill>
                <a:latin typeface="Arial"/>
                <a:ea typeface="Arial"/>
                <a:cs typeface="Arial"/>
                <a:sym typeface="Arial"/>
              </a:rPr>
              <a:t>How to look? - Docker run command</a:t>
            </a:r>
            <a:endParaRPr b="0" i="0" sz="2800" u="none" cap="none" strike="noStrike">
              <a:solidFill>
                <a:srgbClr val="134F5C"/>
              </a:solidFill>
              <a:latin typeface="Arial"/>
              <a:ea typeface="Arial"/>
              <a:cs typeface="Arial"/>
              <a:sym typeface="Arial"/>
            </a:endParaRPr>
          </a:p>
        </p:txBody>
      </p:sp>
      <p:sp>
        <p:nvSpPr>
          <p:cNvPr id="119" name="Google Shape;119;p22"/>
          <p:cNvSpPr txBox="1"/>
          <p:nvPr>
            <p:ph idx="1" type="body"/>
          </p:nvPr>
        </p:nvSpPr>
        <p:spPr>
          <a:xfrm>
            <a:off x="311700" y="1152475"/>
            <a:ext cx="8709900" cy="106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2"/>
              </a:buClr>
              <a:buSzPts val="1800"/>
              <a:buFont typeface="Arial"/>
              <a:buNone/>
            </a:pPr>
            <a:r>
              <a:rPr b="0" i="0" lang="en-GB" sz="1800" u="none" cap="none" strike="noStrike">
                <a:solidFill>
                  <a:schemeClr val="dk2"/>
                </a:solidFill>
                <a:latin typeface="Courier New"/>
                <a:ea typeface="Courier New"/>
                <a:cs typeface="Courier New"/>
                <a:sym typeface="Courier New"/>
              </a:rPr>
              <a:t>docker run -it --ulimit nofile=</a:t>
            </a:r>
            <a:r>
              <a:rPr b="1" i="0" lang="en-GB" sz="1800" u="none" cap="none" strike="noStrike">
                <a:solidFill>
                  <a:schemeClr val="dk2"/>
                </a:solidFill>
                <a:latin typeface="Courier New"/>
                <a:ea typeface="Courier New"/>
                <a:cs typeface="Courier New"/>
                <a:sym typeface="Courier New"/>
              </a:rPr>
              <a:t>&lt;file_descriptor_limit&gt;</a:t>
            </a:r>
            <a:r>
              <a:rPr b="0" i="0" lang="en-GB" sz="1800" u="none" cap="none" strike="noStrike">
                <a:solidFill>
                  <a:schemeClr val="dk2"/>
                </a:solidFill>
                <a:latin typeface="Courier New"/>
                <a:ea typeface="Courier New"/>
                <a:cs typeface="Courier New"/>
                <a:sym typeface="Courier New"/>
              </a:rPr>
              <a:t> --memory </a:t>
            </a:r>
            <a:r>
              <a:rPr b="1" i="0" lang="en-GB" sz="1800" u="none" cap="none" strike="noStrike">
                <a:solidFill>
                  <a:schemeClr val="dk2"/>
                </a:solidFill>
                <a:latin typeface="Courier New"/>
                <a:ea typeface="Courier New"/>
                <a:cs typeface="Courier New"/>
                <a:sym typeface="Courier New"/>
              </a:rPr>
              <a:t>&lt;memory_limit&gt;</a:t>
            </a:r>
            <a:r>
              <a:rPr b="0" i="0" lang="en-GB" sz="1800" u="none" cap="none" strike="noStrike">
                <a:solidFill>
                  <a:schemeClr val="dk2"/>
                </a:solidFill>
                <a:latin typeface="Courier New"/>
                <a:ea typeface="Courier New"/>
                <a:cs typeface="Courier New"/>
                <a:sym typeface="Courier New"/>
              </a:rPr>
              <a:t> --cpus </a:t>
            </a:r>
            <a:r>
              <a:rPr b="1" i="0" lang="en-GB" sz="1800" u="none" cap="none" strike="noStrike">
                <a:solidFill>
                  <a:schemeClr val="dk2"/>
                </a:solidFill>
                <a:latin typeface="Courier New"/>
                <a:ea typeface="Courier New"/>
                <a:cs typeface="Courier New"/>
                <a:sym typeface="Courier New"/>
              </a:rPr>
              <a:t>&lt;cpu_limit&gt;</a:t>
            </a:r>
            <a:r>
              <a:rPr b="0" i="0" lang="en-GB" sz="1800" u="none" cap="none" strike="noStrike">
                <a:solidFill>
                  <a:schemeClr val="dk2"/>
                </a:solidFill>
                <a:latin typeface="Courier New"/>
                <a:ea typeface="Courier New"/>
                <a:cs typeface="Courier New"/>
                <a:sym typeface="Courier New"/>
              </a:rPr>
              <a:t> --name </a:t>
            </a:r>
            <a:r>
              <a:rPr b="1" i="0" lang="en-GB" sz="1800" u="none" cap="none" strike="noStrike">
                <a:solidFill>
                  <a:schemeClr val="dk2"/>
                </a:solidFill>
                <a:latin typeface="Courier New"/>
                <a:ea typeface="Courier New"/>
                <a:cs typeface="Courier New"/>
                <a:sym typeface="Courier New"/>
              </a:rPr>
              <a:t>&lt;app_name&gt; &lt;app_image&gt;</a:t>
            </a:r>
            <a:endParaRPr b="1" i="0" sz="1800" u="none" cap="none" strike="noStrike">
              <a:solidFill>
                <a:schemeClr val="dk2"/>
              </a:solidFill>
              <a:latin typeface="Courier New"/>
              <a:ea typeface="Courier New"/>
              <a:cs typeface="Courier New"/>
              <a:sym typeface="Courier New"/>
            </a:endParaRPr>
          </a:p>
        </p:txBody>
      </p:sp>
      <p:sp>
        <p:nvSpPr>
          <p:cNvPr id="120" name="Google Shape;120;p22"/>
          <p:cNvSpPr txBox="1"/>
          <p:nvPr>
            <p:ph idx="1" type="body"/>
          </p:nvPr>
        </p:nvSpPr>
        <p:spPr>
          <a:xfrm>
            <a:off x="266350" y="2354625"/>
            <a:ext cx="8709900" cy="2492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200000"/>
              </a:lnSpc>
              <a:spcBef>
                <a:spcPts val="0"/>
              </a:spcBef>
              <a:spcAft>
                <a:spcPts val="0"/>
              </a:spcAft>
              <a:buClr>
                <a:schemeClr val="dk2"/>
              </a:buClr>
              <a:buSzPts val="1800"/>
              <a:buFont typeface="Arial"/>
              <a:buChar char="●"/>
            </a:pPr>
            <a:r>
              <a:rPr b="1" i="0" lang="en-GB" sz="1800" u="none" cap="none" strike="noStrike">
                <a:solidFill>
                  <a:schemeClr val="dk2"/>
                </a:solidFill>
                <a:latin typeface="Arial"/>
                <a:ea typeface="Arial"/>
                <a:cs typeface="Arial"/>
                <a:sym typeface="Arial"/>
              </a:rPr>
              <a:t>Hardware/Infrastructure Limits:</a:t>
            </a:r>
            <a:endParaRPr b="1" i="0" sz="1800" u="none" cap="none" strike="noStrike">
              <a:solidFill>
                <a:schemeClr val="dk2"/>
              </a:solidFill>
              <a:latin typeface="Arial"/>
              <a:ea typeface="Arial"/>
              <a:cs typeface="Arial"/>
              <a:sym typeface="Arial"/>
            </a:endParaRPr>
          </a:p>
          <a:p>
            <a:pPr indent="-317500" lvl="1" marL="914400" marR="0" rtl="0" algn="l">
              <a:lnSpc>
                <a:spcPct val="20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&lt;file_descriptor_limit&gt;</a:t>
            </a:r>
            <a:endParaRPr b="0" i="0" sz="1400" u="none" cap="none" strike="noStrike">
              <a:solidFill>
                <a:schemeClr val="dk2"/>
              </a:solidFill>
              <a:latin typeface="Arial"/>
              <a:ea typeface="Arial"/>
              <a:cs typeface="Arial"/>
              <a:sym typeface="Arial"/>
            </a:endParaRPr>
          </a:p>
          <a:p>
            <a:pPr indent="-317500" lvl="1" marL="914400" marR="0" rtl="0" algn="l">
              <a:lnSpc>
                <a:spcPct val="20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&lt;memory_limit&gt;</a:t>
            </a:r>
            <a:endParaRPr b="0" i="0" sz="1400" u="none" cap="none" strike="noStrike">
              <a:solidFill>
                <a:schemeClr val="dk2"/>
              </a:solidFill>
              <a:latin typeface="Arial"/>
              <a:ea typeface="Arial"/>
              <a:cs typeface="Arial"/>
              <a:sym typeface="Arial"/>
            </a:endParaRPr>
          </a:p>
          <a:p>
            <a:pPr indent="-317500" lvl="1" marL="914400" marR="0" rtl="0" algn="l">
              <a:lnSpc>
                <a:spcPct val="20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&lt;cpu_limit&gt;</a:t>
            </a:r>
            <a:endParaRPr b="0" i="0" sz="1400" u="none" cap="none" strike="noStrike">
              <a:solidFill>
                <a:schemeClr val="dk2"/>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GB" sz="2800" u="none" cap="none" strike="noStrike">
                <a:solidFill>
                  <a:srgbClr val="134F5C"/>
                </a:solidFill>
                <a:latin typeface="Arial"/>
                <a:ea typeface="Arial"/>
                <a:cs typeface="Arial"/>
                <a:sym typeface="Arial"/>
              </a:rPr>
              <a:t>How to look? - Minimum requirements</a:t>
            </a:r>
            <a:endParaRPr b="0" i="0" sz="2800" u="none" cap="none" strike="noStrike">
              <a:solidFill>
                <a:srgbClr val="134F5C"/>
              </a:solidFill>
              <a:latin typeface="Arial"/>
              <a:ea typeface="Arial"/>
              <a:cs typeface="Arial"/>
              <a:sym typeface="Arial"/>
            </a:endParaRPr>
          </a:p>
        </p:txBody>
      </p:sp>
      <p:sp>
        <p:nvSpPr>
          <p:cNvPr id="126" name="Google Shape;126;p23"/>
          <p:cNvSpPr txBox="1"/>
          <p:nvPr>
            <p:ph idx="1" type="body"/>
          </p:nvPr>
        </p:nvSpPr>
        <p:spPr>
          <a:xfrm>
            <a:off x="266350" y="1150075"/>
            <a:ext cx="8709900" cy="36966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200000"/>
              </a:lnSpc>
              <a:spcBef>
                <a:spcPts val="0"/>
              </a:spcBef>
              <a:spcAft>
                <a:spcPts val="0"/>
              </a:spcAft>
              <a:buClr>
                <a:schemeClr val="dk2"/>
              </a:buClr>
              <a:buSzPts val="1800"/>
              <a:buFont typeface="Arial"/>
              <a:buChar char="●"/>
            </a:pPr>
            <a:r>
              <a:rPr b="1" i="0" lang="en-GB" sz="1800" u="none" cap="none" strike="noStrike">
                <a:solidFill>
                  <a:schemeClr val="dk2"/>
                </a:solidFill>
                <a:latin typeface="Arial"/>
                <a:ea typeface="Arial"/>
                <a:cs typeface="Arial"/>
                <a:sym typeface="Arial"/>
              </a:rPr>
              <a:t>Run your application without limits</a:t>
            </a:r>
            <a:endParaRPr b="1" i="0" sz="1800" u="none" cap="none" strike="noStrike">
              <a:solidFill>
                <a:schemeClr val="dk2"/>
              </a:solidFill>
              <a:latin typeface="Arial"/>
              <a:ea typeface="Arial"/>
              <a:cs typeface="Arial"/>
              <a:sym typeface="Arial"/>
            </a:endParaRPr>
          </a:p>
          <a:p>
            <a:pPr indent="-342900" lvl="0" marL="457200" marR="0" rtl="0" algn="l">
              <a:lnSpc>
                <a:spcPct val="200000"/>
              </a:lnSpc>
              <a:spcBef>
                <a:spcPts val="0"/>
              </a:spcBef>
              <a:spcAft>
                <a:spcPts val="0"/>
              </a:spcAft>
              <a:buClr>
                <a:schemeClr val="dk2"/>
              </a:buClr>
              <a:buSzPts val="1800"/>
              <a:buFont typeface="Arial"/>
              <a:buChar char="●"/>
            </a:pPr>
            <a:r>
              <a:rPr b="1" i="0" lang="en-GB" sz="1800" u="none" cap="none" strike="noStrike">
                <a:solidFill>
                  <a:schemeClr val="dk2"/>
                </a:solidFill>
                <a:latin typeface="Arial"/>
                <a:ea typeface="Arial"/>
                <a:cs typeface="Arial"/>
                <a:sym typeface="Arial"/>
              </a:rPr>
              <a:t>Performance Test with status URL (do nothing)</a:t>
            </a:r>
            <a:endParaRPr b="1" i="0" sz="1800" u="none" cap="none" strike="noStrike">
              <a:solidFill>
                <a:schemeClr val="dk2"/>
              </a:solidFill>
              <a:latin typeface="Arial"/>
              <a:ea typeface="Arial"/>
              <a:cs typeface="Arial"/>
              <a:sym typeface="Arial"/>
            </a:endParaRPr>
          </a:p>
          <a:p>
            <a:pPr indent="-342900" lvl="0" marL="457200" marR="0" rtl="0" algn="l">
              <a:lnSpc>
                <a:spcPct val="200000"/>
              </a:lnSpc>
              <a:spcBef>
                <a:spcPts val="0"/>
              </a:spcBef>
              <a:spcAft>
                <a:spcPts val="0"/>
              </a:spcAft>
              <a:buClr>
                <a:schemeClr val="dk2"/>
              </a:buClr>
              <a:buSzPts val="1800"/>
              <a:buFont typeface="Arial"/>
              <a:buChar char="●"/>
            </a:pPr>
            <a:r>
              <a:rPr b="1" i="0" lang="en-GB" sz="1800" u="none" cap="none" strike="noStrike">
                <a:solidFill>
                  <a:schemeClr val="dk2"/>
                </a:solidFill>
                <a:latin typeface="Arial"/>
                <a:ea typeface="Arial"/>
                <a:cs typeface="Arial"/>
                <a:sym typeface="Arial"/>
              </a:rPr>
              <a:t>Performance Test with service URL (do the thing)</a:t>
            </a:r>
            <a:endParaRPr b="1" i="0" sz="1800" u="none" cap="none" strike="noStrike">
              <a:solidFill>
                <a:schemeClr val="dk2"/>
              </a:solidFill>
              <a:latin typeface="Arial"/>
              <a:ea typeface="Arial"/>
              <a:cs typeface="Arial"/>
              <a:sym typeface="Arial"/>
            </a:endParaRPr>
          </a:p>
        </p:txBody>
      </p:sp>
      <p:pic>
        <p:nvPicPr>
          <p:cNvPr id="127" name="Google Shape;127;p23"/>
          <p:cNvPicPr preferRelativeResize="0"/>
          <p:nvPr/>
        </p:nvPicPr>
        <p:blipFill>
          <a:blip r:embed="rId3">
            <a:alphaModFix/>
          </a:blip>
          <a:stretch>
            <a:fillRect/>
          </a:stretch>
        </p:blipFill>
        <p:spPr>
          <a:xfrm>
            <a:off x="1580775" y="2941675"/>
            <a:ext cx="5715000" cy="1905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GB" sz="2800" u="none" cap="none" strike="noStrike">
                <a:solidFill>
                  <a:srgbClr val="134F5C"/>
                </a:solidFill>
                <a:latin typeface="Arial"/>
                <a:ea typeface="Arial"/>
                <a:cs typeface="Arial"/>
                <a:sym typeface="Arial"/>
              </a:rPr>
              <a:t>How to look? - Example</a:t>
            </a:r>
            <a:endParaRPr b="0" i="0" sz="2800" u="none" cap="none" strike="noStrike">
              <a:solidFill>
                <a:srgbClr val="134F5C"/>
              </a:solidFill>
              <a:latin typeface="Arial"/>
              <a:ea typeface="Arial"/>
              <a:cs typeface="Arial"/>
              <a:sym typeface="Arial"/>
            </a:endParaRPr>
          </a:p>
        </p:txBody>
      </p:sp>
      <p:sp>
        <p:nvSpPr>
          <p:cNvPr id="133" name="Google Shape;133;p24"/>
          <p:cNvSpPr txBox="1"/>
          <p:nvPr>
            <p:ph idx="1" type="body"/>
          </p:nvPr>
        </p:nvSpPr>
        <p:spPr>
          <a:xfrm>
            <a:off x="266350" y="1444025"/>
            <a:ext cx="8709900" cy="34026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200000"/>
              </a:lnSpc>
              <a:spcBef>
                <a:spcPts val="0"/>
              </a:spcBef>
              <a:spcAft>
                <a:spcPts val="0"/>
              </a:spcAft>
              <a:buClr>
                <a:schemeClr val="dk2"/>
              </a:buClr>
              <a:buSzPts val="1800"/>
              <a:buFont typeface="Arial"/>
              <a:buChar char="●"/>
            </a:pPr>
            <a:r>
              <a:rPr b="0" i="0" lang="en-GB" sz="1800" u="none" cap="none" strike="noStrike">
                <a:solidFill>
                  <a:schemeClr val="dk2"/>
                </a:solidFill>
                <a:latin typeface="Arial"/>
                <a:ea typeface="Arial"/>
                <a:cs typeface="Arial"/>
                <a:sym typeface="Arial"/>
              </a:rPr>
              <a:t>Java Application</a:t>
            </a:r>
            <a:endParaRPr b="0" i="0" sz="1800" u="none" cap="none" strike="noStrike">
              <a:solidFill>
                <a:schemeClr val="dk2"/>
              </a:solidFill>
              <a:latin typeface="Arial"/>
              <a:ea typeface="Arial"/>
              <a:cs typeface="Arial"/>
              <a:sym typeface="Arial"/>
            </a:endParaRPr>
          </a:p>
          <a:p>
            <a:pPr indent="-342900" lvl="0" marL="457200" marR="0" rtl="0" algn="l">
              <a:lnSpc>
                <a:spcPct val="200000"/>
              </a:lnSpc>
              <a:spcBef>
                <a:spcPts val="0"/>
              </a:spcBef>
              <a:spcAft>
                <a:spcPts val="0"/>
              </a:spcAft>
              <a:buClr>
                <a:schemeClr val="dk2"/>
              </a:buClr>
              <a:buSzPts val="1800"/>
              <a:buFont typeface="Arial"/>
              <a:buChar char="●"/>
            </a:pPr>
            <a:r>
              <a:rPr b="0" i="0" lang="en-GB" sz="1800" u="none" cap="none" strike="noStrike">
                <a:solidFill>
                  <a:schemeClr val="dk2"/>
                </a:solidFill>
                <a:latin typeface="Arial"/>
                <a:ea typeface="Arial"/>
                <a:cs typeface="Arial"/>
                <a:sym typeface="Arial"/>
              </a:rPr>
              <a:t>Endpoints</a:t>
            </a:r>
            <a:endParaRPr b="0" i="0" sz="1800" u="none" cap="none" strike="noStrike">
              <a:solidFill>
                <a:schemeClr val="dk2"/>
              </a:solidFill>
              <a:latin typeface="Arial"/>
              <a:ea typeface="Arial"/>
              <a:cs typeface="Arial"/>
              <a:sym typeface="Arial"/>
            </a:endParaRPr>
          </a:p>
          <a:p>
            <a:pPr indent="-317500" lvl="1" marL="914400" marR="0" rtl="0" algn="l">
              <a:lnSpc>
                <a:spcPct val="20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GET /status : do nothing, return HTTP 200</a:t>
            </a:r>
            <a:endParaRPr b="0" i="0" sz="1400" u="none" cap="none" strike="noStrike">
              <a:solidFill>
                <a:schemeClr val="dk2"/>
              </a:solidFill>
              <a:latin typeface="Arial"/>
              <a:ea typeface="Arial"/>
              <a:cs typeface="Arial"/>
              <a:sym typeface="Arial"/>
            </a:endParaRPr>
          </a:p>
          <a:p>
            <a:pPr indent="-317500" lvl="1" marL="914400" marR="0" rtl="0" algn="l">
              <a:lnSpc>
                <a:spcPct val="20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POST /sort : Sort N lists of integer numbers internally using async for each list and with thread sleep with random milliseconds</a:t>
            </a:r>
            <a:endParaRPr b="0" i="1" sz="1400" u="none" cap="none" strike="noStrike">
              <a:solidFill>
                <a:schemeClr val="dk2"/>
              </a:solidFill>
              <a:latin typeface="Arial"/>
              <a:ea typeface="Arial"/>
              <a:cs typeface="Arial"/>
              <a:sym typeface="Arial"/>
            </a:endParaRPr>
          </a:p>
        </p:txBody>
      </p:sp>
      <p:pic>
        <p:nvPicPr>
          <p:cNvPr id="134" name="Google Shape;134;p24"/>
          <p:cNvPicPr preferRelativeResize="0"/>
          <p:nvPr/>
        </p:nvPicPr>
        <p:blipFill rotWithShape="1">
          <a:blip r:embed="rId3">
            <a:alphaModFix/>
          </a:blip>
          <a:srcRect b="13004" l="6139" r="2369" t="16473"/>
          <a:stretch/>
        </p:blipFill>
        <p:spPr>
          <a:xfrm>
            <a:off x="6208063" y="503375"/>
            <a:ext cx="2170550" cy="1183000"/>
          </a:xfrm>
          <a:prstGeom prst="rect">
            <a:avLst/>
          </a:prstGeom>
          <a:noFill/>
          <a:ln>
            <a:noFill/>
          </a:ln>
        </p:spPr>
      </p:pic>
      <p:pic>
        <p:nvPicPr>
          <p:cNvPr id="135" name="Google Shape;135;p24"/>
          <p:cNvPicPr preferRelativeResize="0"/>
          <p:nvPr/>
        </p:nvPicPr>
        <p:blipFill>
          <a:blip r:embed="rId4">
            <a:alphaModFix/>
          </a:blip>
          <a:stretch>
            <a:fillRect/>
          </a:stretch>
        </p:blipFill>
        <p:spPr>
          <a:xfrm>
            <a:off x="6107068" y="1444022"/>
            <a:ext cx="2372525" cy="143007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GB" sz="2800" u="none" cap="none" strike="noStrike">
                <a:solidFill>
                  <a:srgbClr val="134F5C"/>
                </a:solidFill>
                <a:latin typeface="Arial"/>
                <a:ea typeface="Arial"/>
                <a:cs typeface="Arial"/>
                <a:sym typeface="Arial"/>
              </a:rPr>
              <a:t>How to look? - Example</a:t>
            </a:r>
            <a:endParaRPr b="0" i="0" sz="2800" u="none" cap="none" strike="noStrike">
              <a:solidFill>
                <a:srgbClr val="134F5C"/>
              </a:solidFill>
              <a:latin typeface="Arial"/>
              <a:ea typeface="Arial"/>
              <a:cs typeface="Arial"/>
              <a:sym typeface="Arial"/>
            </a:endParaRPr>
          </a:p>
        </p:txBody>
      </p:sp>
      <p:sp>
        <p:nvSpPr>
          <p:cNvPr id="141" name="Google Shape;141;p25"/>
          <p:cNvSpPr txBox="1"/>
          <p:nvPr>
            <p:ph idx="1" type="body"/>
          </p:nvPr>
        </p:nvSpPr>
        <p:spPr>
          <a:xfrm>
            <a:off x="266350" y="1150075"/>
            <a:ext cx="8709900" cy="3696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GB" sz="1400" u="none" cap="none" strike="noStrike">
                <a:solidFill>
                  <a:schemeClr val="dk2"/>
                </a:solidFill>
                <a:latin typeface="Courier New"/>
                <a:ea typeface="Courier New"/>
                <a:cs typeface="Courier New"/>
                <a:sym typeface="Courier New"/>
              </a:rPr>
              <a:t>curl -v -X POST http://localhost:8080/sort 'content-type: application/json' \</a:t>
            </a:r>
            <a:br>
              <a:rPr b="0" i="0" lang="en-GB" sz="1400" u="none" cap="none" strike="noStrike">
                <a:solidFill>
                  <a:schemeClr val="dk2"/>
                </a:solidFill>
                <a:latin typeface="Courier New"/>
                <a:ea typeface="Courier New"/>
                <a:cs typeface="Courier New"/>
                <a:sym typeface="Courier New"/>
              </a:rPr>
            </a:br>
            <a:r>
              <a:rPr b="0" i="0" lang="en-GB" sz="1400" u="none" cap="none" strike="noStrike">
                <a:solidFill>
                  <a:schemeClr val="dk2"/>
                </a:solidFill>
                <a:latin typeface="Courier New"/>
                <a:ea typeface="Courier New"/>
                <a:cs typeface="Courier New"/>
                <a:sym typeface="Courier New"/>
              </a:rPr>
              <a:t>  -d '{</a:t>
            </a:r>
            <a:br>
              <a:rPr b="0" i="0" lang="en-GB" sz="1400" u="none" cap="none" strike="noStrike">
                <a:solidFill>
                  <a:schemeClr val="dk2"/>
                </a:solidFill>
                <a:latin typeface="Courier New"/>
                <a:ea typeface="Courier New"/>
                <a:cs typeface="Courier New"/>
                <a:sym typeface="Courier New"/>
              </a:rPr>
            </a:br>
            <a:r>
              <a:rPr b="0" i="0" lang="en-GB" sz="1400" u="none" cap="none" strike="noStrike">
                <a:solidFill>
                  <a:schemeClr val="dk2"/>
                </a:solidFill>
                <a:latin typeface="Courier New"/>
                <a:ea typeface="Courier New"/>
                <a:cs typeface="Courier New"/>
                <a:sym typeface="Courier New"/>
              </a:rPr>
              <a:t>	"intList": [{</a:t>
            </a:r>
            <a:br>
              <a:rPr b="0" i="0" lang="en-GB" sz="1400" u="none" cap="none" strike="noStrike">
                <a:solidFill>
                  <a:schemeClr val="dk2"/>
                </a:solidFill>
                <a:latin typeface="Courier New"/>
                <a:ea typeface="Courier New"/>
                <a:cs typeface="Courier New"/>
                <a:sym typeface="Courier New"/>
              </a:rPr>
            </a:br>
            <a:r>
              <a:rPr b="0" i="0" lang="en-GB" sz="1400" u="none" cap="none" strike="noStrike">
                <a:solidFill>
                  <a:schemeClr val="dk2"/>
                </a:solidFill>
                <a:latin typeface="Courier New"/>
                <a:ea typeface="Courier New"/>
                <a:cs typeface="Courier New"/>
                <a:sym typeface="Courier New"/>
              </a:rPr>
              <a:t>		"list": [8, 9, 4, 12, 56, 78, 90, 56, 34, 74]</a:t>
            </a:r>
            <a:br>
              <a:rPr b="0" i="0" lang="en-GB" sz="1400" u="none" cap="none" strike="noStrike">
                <a:solidFill>
                  <a:schemeClr val="dk2"/>
                </a:solidFill>
                <a:latin typeface="Courier New"/>
                <a:ea typeface="Courier New"/>
                <a:cs typeface="Courier New"/>
                <a:sym typeface="Courier New"/>
              </a:rPr>
            </a:br>
            <a:r>
              <a:rPr b="0" i="0" lang="en-GB" sz="1400" u="none" cap="none" strike="noStrike">
                <a:solidFill>
                  <a:schemeClr val="dk2"/>
                </a:solidFill>
                <a:latin typeface="Courier New"/>
                <a:ea typeface="Courier New"/>
                <a:cs typeface="Courier New"/>
                <a:sym typeface="Courier New"/>
              </a:rPr>
              <a:t>	}, {</a:t>
            </a:r>
            <a:br>
              <a:rPr b="0" i="0" lang="en-GB" sz="1400" u="none" cap="none" strike="noStrike">
                <a:solidFill>
                  <a:schemeClr val="dk2"/>
                </a:solidFill>
                <a:latin typeface="Courier New"/>
                <a:ea typeface="Courier New"/>
                <a:cs typeface="Courier New"/>
                <a:sym typeface="Courier New"/>
              </a:rPr>
            </a:br>
            <a:r>
              <a:rPr b="0" i="0" lang="en-GB" sz="1400" u="none" cap="none" strike="noStrike">
                <a:solidFill>
                  <a:schemeClr val="dk2"/>
                </a:solidFill>
                <a:latin typeface="Courier New"/>
                <a:ea typeface="Courier New"/>
                <a:cs typeface="Courier New"/>
                <a:sym typeface="Courier New"/>
              </a:rPr>
              <a:t>		"list": [8, 9, 4, 12, 56, 78, 90, 56, 34, 74]</a:t>
            </a:r>
            <a:br>
              <a:rPr b="0" i="0" lang="en-GB" sz="1400" u="none" cap="none" strike="noStrike">
                <a:solidFill>
                  <a:schemeClr val="dk2"/>
                </a:solidFill>
                <a:latin typeface="Courier New"/>
                <a:ea typeface="Courier New"/>
                <a:cs typeface="Courier New"/>
                <a:sym typeface="Courier New"/>
              </a:rPr>
            </a:br>
            <a:r>
              <a:rPr b="0" i="0" lang="en-GB" sz="1400" u="none" cap="none" strike="noStrike">
                <a:solidFill>
                  <a:schemeClr val="dk2"/>
                </a:solidFill>
                <a:latin typeface="Courier New"/>
                <a:ea typeface="Courier New"/>
                <a:cs typeface="Courier New"/>
                <a:sym typeface="Courier New"/>
              </a:rPr>
              <a:t>	}, {</a:t>
            </a:r>
            <a:br>
              <a:rPr b="0" i="0" lang="en-GB" sz="1400" u="none" cap="none" strike="noStrike">
                <a:solidFill>
                  <a:schemeClr val="dk2"/>
                </a:solidFill>
                <a:latin typeface="Courier New"/>
                <a:ea typeface="Courier New"/>
                <a:cs typeface="Courier New"/>
                <a:sym typeface="Courier New"/>
              </a:rPr>
            </a:br>
            <a:r>
              <a:rPr b="0" i="0" lang="en-GB" sz="1400" u="none" cap="none" strike="noStrike">
                <a:solidFill>
                  <a:schemeClr val="dk2"/>
                </a:solidFill>
                <a:latin typeface="Courier New"/>
                <a:ea typeface="Courier New"/>
                <a:cs typeface="Courier New"/>
                <a:sym typeface="Courier New"/>
              </a:rPr>
              <a:t>		"list": [8, 9, 4, 12, 56, 78, 90, 56, 34, 74]</a:t>
            </a:r>
            <a:br>
              <a:rPr b="0" i="0" lang="en-GB" sz="1400" u="none" cap="none" strike="noStrike">
                <a:solidFill>
                  <a:schemeClr val="dk2"/>
                </a:solidFill>
                <a:latin typeface="Courier New"/>
                <a:ea typeface="Courier New"/>
                <a:cs typeface="Courier New"/>
                <a:sym typeface="Courier New"/>
              </a:rPr>
            </a:br>
            <a:r>
              <a:rPr b="0" i="0" lang="en-GB" sz="1400" u="none" cap="none" strike="noStrike">
                <a:solidFill>
                  <a:schemeClr val="dk2"/>
                </a:solidFill>
                <a:latin typeface="Courier New"/>
                <a:ea typeface="Courier New"/>
                <a:cs typeface="Courier New"/>
                <a:sym typeface="Courier New"/>
              </a:rPr>
              <a:t>	}, {</a:t>
            </a:r>
            <a:br>
              <a:rPr b="0" i="0" lang="en-GB" sz="1400" u="none" cap="none" strike="noStrike">
                <a:solidFill>
                  <a:schemeClr val="dk2"/>
                </a:solidFill>
                <a:latin typeface="Courier New"/>
                <a:ea typeface="Courier New"/>
                <a:cs typeface="Courier New"/>
                <a:sym typeface="Courier New"/>
              </a:rPr>
            </a:br>
            <a:r>
              <a:rPr b="0" i="0" lang="en-GB" sz="1400" u="none" cap="none" strike="noStrike">
                <a:solidFill>
                  <a:schemeClr val="dk2"/>
                </a:solidFill>
                <a:latin typeface="Courier New"/>
                <a:ea typeface="Courier New"/>
                <a:cs typeface="Courier New"/>
                <a:sym typeface="Courier New"/>
              </a:rPr>
              <a:t>		"list": [8, 9, 4, 12, 56, 78, 90, 56, 34, 74]</a:t>
            </a:r>
            <a:br>
              <a:rPr b="0" i="0" lang="en-GB" sz="1400" u="none" cap="none" strike="noStrike">
                <a:solidFill>
                  <a:schemeClr val="dk2"/>
                </a:solidFill>
                <a:latin typeface="Courier New"/>
                <a:ea typeface="Courier New"/>
                <a:cs typeface="Courier New"/>
                <a:sym typeface="Courier New"/>
              </a:rPr>
            </a:br>
            <a:r>
              <a:rPr b="0" i="0" lang="en-GB" sz="1400" u="none" cap="none" strike="noStrike">
                <a:solidFill>
                  <a:schemeClr val="dk2"/>
                </a:solidFill>
                <a:latin typeface="Courier New"/>
                <a:ea typeface="Courier New"/>
                <a:cs typeface="Courier New"/>
                <a:sym typeface="Courier New"/>
              </a:rPr>
              <a:t>	}, {</a:t>
            </a:r>
            <a:br>
              <a:rPr b="0" i="0" lang="en-GB" sz="1400" u="none" cap="none" strike="noStrike">
                <a:solidFill>
                  <a:schemeClr val="dk2"/>
                </a:solidFill>
                <a:latin typeface="Courier New"/>
                <a:ea typeface="Courier New"/>
                <a:cs typeface="Courier New"/>
                <a:sym typeface="Courier New"/>
              </a:rPr>
            </a:br>
            <a:r>
              <a:rPr b="0" i="0" lang="en-GB" sz="1400" u="none" cap="none" strike="noStrike">
                <a:solidFill>
                  <a:schemeClr val="dk2"/>
                </a:solidFill>
                <a:latin typeface="Courier New"/>
                <a:ea typeface="Courier New"/>
                <a:cs typeface="Courier New"/>
                <a:sym typeface="Courier New"/>
              </a:rPr>
              <a:t>		"list": [8, 9, 4, 12, 56, 78, 90, 56, 34, 74]</a:t>
            </a:r>
            <a:br>
              <a:rPr b="0" i="0" lang="en-GB" sz="1400" u="none" cap="none" strike="noStrike">
                <a:solidFill>
                  <a:schemeClr val="dk2"/>
                </a:solidFill>
                <a:latin typeface="Courier New"/>
                <a:ea typeface="Courier New"/>
                <a:cs typeface="Courier New"/>
                <a:sym typeface="Courier New"/>
              </a:rPr>
            </a:br>
            <a:r>
              <a:rPr b="0" i="0" lang="en-GB" sz="1400" u="none" cap="none" strike="noStrike">
                <a:solidFill>
                  <a:schemeClr val="dk2"/>
                </a:solidFill>
                <a:latin typeface="Courier New"/>
                <a:ea typeface="Courier New"/>
                <a:cs typeface="Courier New"/>
                <a:sym typeface="Courier New"/>
              </a:rPr>
              <a:t>	}]</a:t>
            </a:r>
            <a:br>
              <a:rPr b="0" i="0" lang="en-GB" sz="1400" u="none" cap="none" strike="noStrike">
                <a:solidFill>
                  <a:schemeClr val="dk2"/>
                </a:solidFill>
                <a:latin typeface="Courier New"/>
                <a:ea typeface="Courier New"/>
                <a:cs typeface="Courier New"/>
                <a:sym typeface="Courier New"/>
              </a:rPr>
            </a:br>
            <a:r>
              <a:rPr b="0" i="0" lang="en-GB" sz="1400" u="none" cap="none" strike="noStrike">
                <a:solidFill>
                  <a:schemeClr val="dk2"/>
                </a:solidFill>
                <a:latin typeface="Courier New"/>
                <a:ea typeface="Courier New"/>
                <a:cs typeface="Courier New"/>
                <a:sym typeface="Courier New"/>
              </a:rPr>
              <a:t>}'</a:t>
            </a:r>
            <a:endParaRPr b="0" i="0" sz="1400" u="none" cap="none" strike="noStrike">
              <a:solidFill>
                <a:schemeClr val="dk2"/>
              </a:solidFill>
              <a:latin typeface="Courier New"/>
              <a:ea typeface="Courier New"/>
              <a:cs typeface="Courier New"/>
              <a:sym typeface="Courier New"/>
            </a:endParaRPr>
          </a:p>
          <a:p>
            <a:pPr indent="0" lvl="0" marL="0" marR="0" rtl="0" algn="l">
              <a:lnSpc>
                <a:spcPct val="115000"/>
              </a:lnSpc>
              <a:spcBef>
                <a:spcPts val="1600"/>
              </a:spcBef>
              <a:spcAft>
                <a:spcPts val="1600"/>
              </a:spcAft>
              <a:buClr>
                <a:schemeClr val="dk2"/>
              </a:buClr>
              <a:buSzPts val="1800"/>
              <a:buFont typeface="Arial"/>
              <a:buNone/>
            </a:pPr>
            <a:r>
              <a:t/>
            </a:r>
            <a:endParaRPr b="0" i="0" sz="1400" u="none" cap="none" strike="noStrike">
              <a:solidFill>
                <a:schemeClr val="dk2"/>
              </a:solidFill>
              <a:latin typeface="Courier New"/>
              <a:ea typeface="Courier New"/>
              <a:cs typeface="Courier New"/>
              <a:sym typeface="Courier Ne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GB" sz="2800" u="none" cap="none" strike="noStrike">
                <a:solidFill>
                  <a:srgbClr val="134F5C"/>
                </a:solidFill>
                <a:latin typeface="Arial"/>
                <a:ea typeface="Arial"/>
                <a:cs typeface="Arial"/>
                <a:sym typeface="Arial"/>
              </a:rPr>
              <a:t>How to look? - Example</a:t>
            </a:r>
            <a:endParaRPr b="0" i="0" sz="2800" u="none" cap="none" strike="noStrike">
              <a:solidFill>
                <a:srgbClr val="134F5C"/>
              </a:solidFill>
              <a:latin typeface="Arial"/>
              <a:ea typeface="Arial"/>
              <a:cs typeface="Arial"/>
              <a:sym typeface="Arial"/>
            </a:endParaRPr>
          </a:p>
        </p:txBody>
      </p:sp>
      <p:sp>
        <p:nvSpPr>
          <p:cNvPr id="147" name="Google Shape;147;p26"/>
          <p:cNvSpPr txBox="1"/>
          <p:nvPr>
            <p:ph idx="1" type="body"/>
          </p:nvPr>
        </p:nvSpPr>
        <p:spPr>
          <a:xfrm>
            <a:off x="661475" y="1081800"/>
            <a:ext cx="8436900" cy="94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800"/>
              <a:buFont typeface="Arial"/>
              <a:buNone/>
            </a:pPr>
            <a:r>
              <a:rPr b="1" i="0" lang="en-GB" sz="1600" u="none" cap="none" strike="noStrike">
                <a:solidFill>
                  <a:schemeClr val="dk2"/>
                </a:solidFill>
                <a:latin typeface="Courier New"/>
                <a:ea typeface="Courier New"/>
                <a:cs typeface="Courier New"/>
                <a:sym typeface="Courier New"/>
              </a:rPr>
              <a:t>Run Application</a:t>
            </a:r>
            <a:endParaRPr b="1" i="0" sz="1600" u="none" cap="none" strike="noStrike">
              <a:solidFill>
                <a:schemeClr val="dk2"/>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2"/>
              </a:buClr>
              <a:buSzPts val="1800"/>
              <a:buFont typeface="Arial"/>
              <a:buNone/>
            </a:pPr>
            <a:r>
              <a:rPr b="0" i="0" lang="en-GB" sz="1600" u="none" cap="none" strike="noStrike">
                <a:solidFill>
                  <a:schemeClr val="dk2"/>
                </a:solidFill>
                <a:latin typeface="Courier New"/>
                <a:ea typeface="Courier New"/>
                <a:cs typeface="Courier New"/>
                <a:sym typeface="Courier New"/>
              </a:rPr>
              <a:t>docker run -it -p 8080:8080 --name demo demo:1.0.0</a:t>
            </a:r>
            <a:endParaRPr b="0" i="0" sz="1600" u="none" cap="none" strike="noStrike">
              <a:solidFill>
                <a:schemeClr val="dk2"/>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2"/>
              </a:buClr>
              <a:buSzPts val="1800"/>
              <a:buFont typeface="Arial"/>
              <a:buNone/>
            </a:pPr>
            <a:r>
              <a:t/>
            </a:r>
            <a:endParaRPr b="0" i="0" sz="1600" u="none" cap="none" strike="noStrike">
              <a:solidFill>
                <a:schemeClr val="dk2"/>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2"/>
              </a:buClr>
              <a:buSzPts val="1800"/>
              <a:buFont typeface="Arial"/>
              <a:buNone/>
            </a:pPr>
            <a:r>
              <a:t/>
            </a:r>
            <a:endParaRPr b="0" i="0" sz="1600" u="none" cap="none" strike="noStrike">
              <a:solidFill>
                <a:schemeClr val="dk2"/>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2"/>
              </a:buClr>
              <a:buSzPts val="1800"/>
              <a:buFont typeface="Arial"/>
              <a:buNone/>
            </a:pPr>
            <a:r>
              <a:t/>
            </a:r>
            <a:endParaRPr b="0" i="0" sz="1600" u="none" cap="none" strike="noStrike">
              <a:solidFill>
                <a:schemeClr val="dk2"/>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2"/>
              </a:buClr>
              <a:buSzPts val="1800"/>
              <a:buFont typeface="Arial"/>
              <a:buNone/>
            </a:pPr>
            <a:r>
              <a:t/>
            </a:r>
            <a:endParaRPr b="0" i="0" sz="1800" u="none" cap="none" strike="noStrike">
              <a:solidFill>
                <a:schemeClr val="dk2"/>
              </a:solidFill>
              <a:latin typeface="Courier New"/>
              <a:ea typeface="Courier New"/>
              <a:cs typeface="Courier New"/>
              <a:sym typeface="Courier New"/>
            </a:endParaRPr>
          </a:p>
        </p:txBody>
      </p:sp>
      <p:sp>
        <p:nvSpPr>
          <p:cNvPr id="148" name="Google Shape;148;p26"/>
          <p:cNvSpPr txBox="1"/>
          <p:nvPr/>
        </p:nvSpPr>
        <p:spPr>
          <a:xfrm>
            <a:off x="661475" y="2935900"/>
            <a:ext cx="7270200" cy="1590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1" i="0" lang="en-GB" sz="1600" u="none" cap="none" strike="noStrike">
                <a:solidFill>
                  <a:schemeClr val="dk2"/>
                </a:solidFill>
                <a:latin typeface="Courier New"/>
                <a:ea typeface="Courier New"/>
                <a:cs typeface="Courier New"/>
                <a:sym typeface="Courier New"/>
              </a:rPr>
              <a:t>Open File Descriptors</a:t>
            </a:r>
            <a:endParaRPr b="1" i="0" sz="1600" u="none" cap="none" strike="noStrike">
              <a:solidFill>
                <a:schemeClr val="dk2"/>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600"/>
              <a:buFont typeface="Arial"/>
              <a:buNone/>
            </a:pPr>
            <a:r>
              <a:rPr b="0" i="0" lang="en-GB" sz="1600" u="none" cap="none" strike="noStrike">
                <a:solidFill>
                  <a:schemeClr val="dk2"/>
                </a:solidFill>
                <a:latin typeface="Courier New"/>
                <a:ea typeface="Courier New"/>
                <a:cs typeface="Courier New"/>
                <a:sym typeface="Courier New"/>
              </a:rPr>
              <a:t>docker exec -it demo /bin/bash</a:t>
            </a:r>
            <a:endParaRPr b="0" i="0" sz="1600" u="none" cap="none" strike="noStrike">
              <a:solidFill>
                <a:schemeClr val="dk2"/>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600"/>
              <a:buFont typeface="Arial"/>
              <a:buNone/>
            </a:pPr>
            <a:r>
              <a:rPr b="0" i="0" lang="en-GB" sz="1600" u="none" cap="none" strike="noStrike">
                <a:solidFill>
                  <a:schemeClr val="dk2"/>
                </a:solidFill>
                <a:latin typeface="Courier New"/>
                <a:ea typeface="Courier New"/>
                <a:cs typeface="Courier New"/>
                <a:sym typeface="Courier New"/>
              </a:rPr>
              <a:t>apt-get update</a:t>
            </a:r>
            <a:endParaRPr b="0" i="0" sz="1600" u="none" cap="none" strike="noStrike">
              <a:solidFill>
                <a:schemeClr val="dk2"/>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600"/>
              <a:buFont typeface="Arial"/>
              <a:buNone/>
            </a:pPr>
            <a:r>
              <a:rPr b="0" i="0" lang="en-GB" sz="1600" u="none" cap="none" strike="noStrike">
                <a:solidFill>
                  <a:schemeClr val="dk2"/>
                </a:solidFill>
                <a:latin typeface="Courier New"/>
                <a:ea typeface="Courier New"/>
                <a:cs typeface="Courier New"/>
                <a:sym typeface="Courier New"/>
              </a:rPr>
              <a:t>apt-get install procps -y</a:t>
            </a:r>
            <a:endParaRPr b="0" i="0" sz="1600" u="none" cap="none" strike="noStrike">
              <a:solidFill>
                <a:schemeClr val="dk2"/>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600"/>
              <a:buFont typeface="Arial"/>
              <a:buNone/>
            </a:pPr>
            <a:r>
              <a:rPr b="0" i="0" lang="en-GB" sz="1600" u="none" cap="none" strike="noStrike">
                <a:solidFill>
                  <a:schemeClr val="dk2"/>
                </a:solidFill>
                <a:latin typeface="Courier New"/>
                <a:ea typeface="Courier New"/>
                <a:cs typeface="Courier New"/>
                <a:sym typeface="Courier New"/>
              </a:rPr>
              <a:t>ps -efl </a:t>
            </a:r>
            <a:endParaRPr b="0" i="0" sz="1600" u="none" cap="none" strike="noStrike">
              <a:solidFill>
                <a:schemeClr val="dk2"/>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600"/>
              <a:buFont typeface="Arial"/>
              <a:buNone/>
            </a:pPr>
            <a:r>
              <a:rPr b="0" i="0" lang="en-GB" sz="1600" u="none" cap="none" strike="noStrike">
                <a:solidFill>
                  <a:schemeClr val="dk2"/>
                </a:solidFill>
                <a:latin typeface="Courier New"/>
                <a:ea typeface="Courier New"/>
                <a:cs typeface="Courier New"/>
                <a:sym typeface="Courier New"/>
              </a:rPr>
              <a:t>watch ‘ls -altr /proc/6/fd | wc -l’ </a:t>
            </a:r>
            <a:endParaRPr b="0" i="0" sz="1600" u="none" cap="none" strike="noStrike">
              <a:solidFill>
                <a:schemeClr val="dk2"/>
              </a:solidFill>
              <a:latin typeface="Courier New"/>
              <a:ea typeface="Courier New"/>
              <a:cs typeface="Courier New"/>
              <a:sym typeface="Courier New"/>
            </a:endParaRPr>
          </a:p>
        </p:txBody>
      </p:sp>
      <p:sp>
        <p:nvSpPr>
          <p:cNvPr id="149" name="Google Shape;149;p26"/>
          <p:cNvSpPr txBox="1"/>
          <p:nvPr/>
        </p:nvSpPr>
        <p:spPr>
          <a:xfrm>
            <a:off x="661475" y="1818425"/>
            <a:ext cx="8125500" cy="753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1" i="0" lang="en-GB" sz="1600" u="none" cap="none" strike="noStrike">
                <a:solidFill>
                  <a:schemeClr val="dk2"/>
                </a:solidFill>
                <a:latin typeface="Courier New"/>
                <a:ea typeface="Courier New"/>
                <a:cs typeface="Courier New"/>
                <a:sym typeface="Courier New"/>
              </a:rPr>
              <a:t>Docker Status</a:t>
            </a:r>
            <a:endParaRPr b="1" i="0" sz="1600" u="none" cap="none" strike="noStrike">
              <a:solidFill>
                <a:schemeClr val="dk2"/>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600"/>
              <a:buFont typeface="Arial"/>
              <a:buNone/>
            </a:pPr>
            <a:r>
              <a:rPr b="0" i="0" lang="en-GB" sz="1600" u="none" cap="none" strike="noStrike">
                <a:solidFill>
                  <a:schemeClr val="dk2"/>
                </a:solidFill>
                <a:latin typeface="Courier New"/>
                <a:ea typeface="Courier New"/>
                <a:cs typeface="Courier New"/>
                <a:sym typeface="Courier New"/>
              </a:rPr>
              <a:t>docker stats demo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GB" sz="2800" u="none" cap="none" strike="noStrike">
                <a:solidFill>
                  <a:srgbClr val="134F5C"/>
                </a:solidFill>
                <a:latin typeface="Arial"/>
                <a:ea typeface="Arial"/>
                <a:cs typeface="Arial"/>
                <a:sym typeface="Arial"/>
              </a:rPr>
              <a:t>How to look? - Example</a:t>
            </a:r>
            <a:endParaRPr b="0" i="0" sz="2800" u="none" cap="none" strike="noStrike">
              <a:solidFill>
                <a:srgbClr val="134F5C"/>
              </a:solidFill>
              <a:latin typeface="Arial"/>
              <a:ea typeface="Arial"/>
              <a:cs typeface="Arial"/>
              <a:sym typeface="Arial"/>
            </a:endParaRPr>
          </a:p>
        </p:txBody>
      </p:sp>
      <p:sp>
        <p:nvSpPr>
          <p:cNvPr id="155" name="Google Shape;155;p27"/>
          <p:cNvSpPr txBox="1"/>
          <p:nvPr/>
        </p:nvSpPr>
        <p:spPr>
          <a:xfrm>
            <a:off x="798325" y="1067400"/>
            <a:ext cx="8034000" cy="1504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1" i="0" lang="en-GB" sz="1600" u="none" cap="none" strike="noStrike">
                <a:solidFill>
                  <a:schemeClr val="dk2"/>
                </a:solidFill>
                <a:latin typeface="Courier New"/>
                <a:ea typeface="Courier New"/>
                <a:cs typeface="Courier New"/>
                <a:sym typeface="Courier New"/>
              </a:rPr>
              <a:t>Performance Test (Ex: Apache Benchmark Tool)</a:t>
            </a:r>
            <a:endParaRPr b="1" i="0" sz="1600" u="none" cap="none" strike="noStrike">
              <a:solidFill>
                <a:schemeClr val="dk2"/>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600"/>
              <a:buFont typeface="Arial"/>
              <a:buNone/>
            </a:pPr>
            <a:r>
              <a:t/>
            </a:r>
            <a:endParaRPr b="1" i="0" sz="1600" u="none" cap="none" strike="noStrike">
              <a:solidFill>
                <a:schemeClr val="dk2"/>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600"/>
              <a:buFont typeface="Arial"/>
              <a:buNone/>
            </a:pPr>
            <a:r>
              <a:rPr b="0" i="0" lang="en-GB" sz="1600" u="none" cap="none" strike="noStrike">
                <a:solidFill>
                  <a:schemeClr val="dk2"/>
                </a:solidFill>
                <a:latin typeface="Courier New"/>
                <a:ea typeface="Courier New"/>
                <a:cs typeface="Courier New"/>
                <a:sym typeface="Courier New"/>
              </a:rPr>
              <a:t>ab -s 60 -c 10 -n 20 </a:t>
            </a:r>
            <a:r>
              <a:rPr b="0" i="0" lang="en-GB" sz="1600" u="sng" cap="none" strike="noStrike">
                <a:solidFill>
                  <a:schemeClr val="hlink"/>
                </a:solidFill>
                <a:latin typeface="Courier New"/>
                <a:ea typeface="Courier New"/>
                <a:cs typeface="Courier New"/>
                <a:sym typeface="Courier New"/>
                <a:hlinkClick r:id="rId3"/>
              </a:rPr>
              <a:t>http://localhost:8080/status</a:t>
            </a:r>
            <a:endParaRPr b="0" i="0" sz="1400" u="none" cap="none" strike="noStrike">
              <a:solidFill>
                <a:srgbClr val="000000"/>
              </a:solidFill>
              <a:latin typeface="Arial"/>
              <a:ea typeface="Arial"/>
              <a:cs typeface="Arial"/>
              <a:sym typeface="Arial"/>
            </a:endParaRPr>
          </a:p>
        </p:txBody>
      </p:sp>
      <p:sp>
        <p:nvSpPr>
          <p:cNvPr id="156" name="Google Shape;156;p27"/>
          <p:cNvSpPr txBox="1"/>
          <p:nvPr/>
        </p:nvSpPr>
        <p:spPr>
          <a:xfrm>
            <a:off x="798300" y="2571600"/>
            <a:ext cx="4623000" cy="1504200"/>
          </a:xfrm>
          <a:prstGeom prst="rect">
            <a:avLst/>
          </a:prstGeom>
          <a:noFill/>
          <a:ln>
            <a:noFill/>
          </a:ln>
        </p:spPr>
        <p:txBody>
          <a:bodyPr anchorCtr="0" anchor="ctr" bIns="91425" lIns="91425" spcFirstLastPara="1" rIns="91425" wrap="square" tIns="91425">
            <a:noAutofit/>
          </a:bodyPr>
          <a:lstStyle/>
          <a:p>
            <a:pPr indent="-317500" lvl="0" marL="457200" marR="0" rtl="0" algn="l">
              <a:lnSpc>
                <a:spcPct val="115000"/>
              </a:lnSpc>
              <a:spcBef>
                <a:spcPts val="0"/>
              </a:spcBef>
              <a:spcAft>
                <a:spcPts val="0"/>
              </a:spcAft>
              <a:buClr>
                <a:srgbClr val="000000"/>
              </a:buClr>
              <a:buSzPts val="1400"/>
              <a:buFont typeface="Arial"/>
              <a:buChar char="●"/>
            </a:pPr>
            <a:r>
              <a:rPr b="1" i="0" lang="en-GB" sz="1600" u="none" cap="none" strike="noStrike">
                <a:solidFill>
                  <a:schemeClr val="dk2"/>
                </a:solidFill>
                <a:latin typeface="Arial"/>
                <a:ea typeface="Arial"/>
                <a:cs typeface="Arial"/>
                <a:sym typeface="Arial"/>
              </a:rPr>
              <a:t>-c : Concurrent Users</a:t>
            </a:r>
            <a:endParaRPr b="1" i="0" sz="1600" u="none" cap="none" strike="noStrike">
              <a:solidFill>
                <a:schemeClr val="dk2"/>
              </a:solidFill>
              <a:latin typeface="Arial"/>
              <a:ea typeface="Arial"/>
              <a:cs typeface="Arial"/>
              <a:sym typeface="Arial"/>
            </a:endParaRPr>
          </a:p>
          <a:p>
            <a:pPr indent="-317500" lvl="0" marL="457200" marR="0" rtl="0" algn="l">
              <a:lnSpc>
                <a:spcPct val="115000"/>
              </a:lnSpc>
              <a:spcBef>
                <a:spcPts val="0"/>
              </a:spcBef>
              <a:spcAft>
                <a:spcPts val="0"/>
              </a:spcAft>
              <a:buClr>
                <a:srgbClr val="000000"/>
              </a:buClr>
              <a:buSzPts val="1400"/>
              <a:buFont typeface="Arial"/>
              <a:buChar char="●"/>
            </a:pPr>
            <a:r>
              <a:rPr b="1" i="0" lang="en-GB" sz="1600" u="none" cap="none" strike="noStrike">
                <a:solidFill>
                  <a:schemeClr val="dk2"/>
                </a:solidFill>
                <a:latin typeface="Arial"/>
                <a:ea typeface="Arial"/>
                <a:cs typeface="Arial"/>
                <a:sym typeface="Arial"/>
              </a:rPr>
              <a:t>-n : Number of iterations</a:t>
            </a:r>
            <a:endParaRPr b="1" i="0" sz="1600" u="none" cap="none" strike="noStrike">
              <a:solidFill>
                <a:schemeClr val="dk2"/>
              </a:solidFill>
              <a:latin typeface="Arial"/>
              <a:ea typeface="Arial"/>
              <a:cs typeface="Arial"/>
              <a:sym typeface="Arial"/>
            </a:endParaRPr>
          </a:p>
          <a:p>
            <a:pPr indent="-317500" lvl="0" marL="457200" marR="0" rtl="0" algn="l">
              <a:lnSpc>
                <a:spcPct val="115000"/>
              </a:lnSpc>
              <a:spcBef>
                <a:spcPts val="0"/>
              </a:spcBef>
              <a:spcAft>
                <a:spcPts val="0"/>
              </a:spcAft>
              <a:buClr>
                <a:srgbClr val="000000"/>
              </a:buClr>
              <a:buSzPts val="1400"/>
              <a:buFont typeface="Arial"/>
              <a:buChar char="●"/>
            </a:pPr>
            <a:r>
              <a:rPr b="1" i="0" lang="en-GB" sz="1600" u="none" cap="none" strike="noStrike">
                <a:solidFill>
                  <a:schemeClr val="dk2"/>
                </a:solidFill>
                <a:latin typeface="Arial"/>
                <a:ea typeface="Arial"/>
                <a:cs typeface="Arial"/>
                <a:sym typeface="Arial"/>
              </a:rPr>
              <a:t>-s : timeout (seconds)</a:t>
            </a:r>
            <a:endParaRPr b="1" i="0" sz="1600" u="none" cap="none" strike="noStrike">
              <a:solidFill>
                <a:schemeClr val="dk2"/>
              </a:solidFill>
              <a:latin typeface="Arial"/>
              <a:ea typeface="Arial"/>
              <a:cs typeface="Arial"/>
              <a:sym typeface="Arial"/>
            </a:endParaRPr>
          </a:p>
        </p:txBody>
      </p:sp>
      <p:pic>
        <p:nvPicPr>
          <p:cNvPr id="157" name="Google Shape;157;p27"/>
          <p:cNvPicPr preferRelativeResize="0"/>
          <p:nvPr/>
        </p:nvPicPr>
        <p:blipFill>
          <a:blip r:embed="rId4">
            <a:alphaModFix/>
          </a:blip>
          <a:stretch>
            <a:fillRect/>
          </a:stretch>
        </p:blipFill>
        <p:spPr>
          <a:xfrm>
            <a:off x="5550400" y="3090113"/>
            <a:ext cx="2857500" cy="1514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pic>
        <p:nvPicPr>
          <p:cNvPr id="162" name="Google Shape;162;p28"/>
          <p:cNvPicPr preferRelativeResize="0"/>
          <p:nvPr/>
        </p:nvPicPr>
        <p:blipFill rotWithShape="1">
          <a:blip r:embed="rId3">
            <a:alphaModFix/>
          </a:blip>
          <a:srcRect b="0" l="0" r="15909" t="0"/>
          <a:stretch/>
        </p:blipFill>
        <p:spPr>
          <a:xfrm>
            <a:off x="586513" y="109075"/>
            <a:ext cx="7970976" cy="47881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GB" sz="2800" u="none" cap="none" strike="noStrike">
                <a:solidFill>
                  <a:srgbClr val="134F5C"/>
                </a:solidFill>
                <a:latin typeface="Arial"/>
                <a:ea typeface="Arial"/>
                <a:cs typeface="Arial"/>
                <a:sym typeface="Arial"/>
              </a:rPr>
              <a:t>How to look? - Example</a:t>
            </a:r>
            <a:endParaRPr b="0" i="0" sz="2800" u="none" cap="none" strike="noStrike">
              <a:solidFill>
                <a:srgbClr val="134F5C"/>
              </a:solidFill>
              <a:latin typeface="Arial"/>
              <a:ea typeface="Arial"/>
              <a:cs typeface="Arial"/>
              <a:sym typeface="Arial"/>
            </a:endParaRPr>
          </a:p>
        </p:txBody>
      </p:sp>
      <p:sp>
        <p:nvSpPr>
          <p:cNvPr id="168" name="Google Shape;168;p29"/>
          <p:cNvSpPr txBox="1"/>
          <p:nvPr/>
        </p:nvSpPr>
        <p:spPr>
          <a:xfrm>
            <a:off x="695675" y="1067400"/>
            <a:ext cx="8136600" cy="1504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1" i="0" lang="en-GB" sz="1600" u="none" cap="none" strike="noStrike">
                <a:solidFill>
                  <a:schemeClr val="dk2"/>
                </a:solidFill>
                <a:latin typeface="Courier New"/>
                <a:ea typeface="Courier New"/>
                <a:cs typeface="Courier New"/>
                <a:sym typeface="Courier New"/>
              </a:rPr>
              <a:t>Performance Test (Ex: Apache Benchmark Tool)</a:t>
            </a:r>
            <a:endParaRPr b="1" i="0" sz="1600" u="none" cap="none" strike="noStrike">
              <a:solidFill>
                <a:schemeClr val="dk2"/>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600"/>
              <a:buFont typeface="Arial"/>
              <a:buNone/>
            </a:pPr>
            <a:r>
              <a:t/>
            </a:r>
            <a:endParaRPr b="1" i="0" sz="1600" u="none" cap="none" strike="noStrike">
              <a:solidFill>
                <a:schemeClr val="dk2"/>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600"/>
              <a:buFont typeface="Arial"/>
              <a:buNone/>
            </a:pPr>
            <a:r>
              <a:rPr b="0" i="0" lang="en-GB" sz="1600" u="none" cap="none" strike="noStrike">
                <a:solidFill>
                  <a:schemeClr val="dk2"/>
                </a:solidFill>
                <a:latin typeface="Courier New"/>
                <a:ea typeface="Courier New"/>
                <a:cs typeface="Courier New"/>
                <a:sym typeface="Courier New"/>
              </a:rPr>
              <a:t>ab -p request.json -T application/json -H 'accept: application/json' -c 10 -n 200 http://localhost:8080/sort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pic>
        <p:nvPicPr>
          <p:cNvPr id="173" name="Google Shape;173;p30"/>
          <p:cNvPicPr preferRelativeResize="0"/>
          <p:nvPr/>
        </p:nvPicPr>
        <p:blipFill rotWithShape="1">
          <a:blip r:embed="rId3">
            <a:alphaModFix/>
          </a:blip>
          <a:srcRect b="0" l="0" r="16998" t="0"/>
          <a:stretch/>
        </p:blipFill>
        <p:spPr>
          <a:xfrm>
            <a:off x="667263" y="128663"/>
            <a:ext cx="7809474" cy="4886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GB" sz="2800" u="none" cap="none" strike="noStrike">
                <a:solidFill>
                  <a:srgbClr val="134F5C"/>
                </a:solidFill>
                <a:latin typeface="Arial"/>
                <a:ea typeface="Arial"/>
                <a:cs typeface="Arial"/>
                <a:sym typeface="Arial"/>
              </a:rPr>
              <a:t>How to look? - Maximum requirements</a:t>
            </a:r>
            <a:endParaRPr b="0" i="0" sz="2800" u="none" cap="none" strike="noStrike">
              <a:solidFill>
                <a:srgbClr val="134F5C"/>
              </a:solidFill>
              <a:latin typeface="Arial"/>
              <a:ea typeface="Arial"/>
              <a:cs typeface="Arial"/>
              <a:sym typeface="Arial"/>
            </a:endParaRPr>
          </a:p>
        </p:txBody>
      </p:sp>
      <p:pic>
        <p:nvPicPr>
          <p:cNvPr id="179" name="Google Shape;179;p31"/>
          <p:cNvPicPr preferRelativeResize="0"/>
          <p:nvPr/>
        </p:nvPicPr>
        <p:blipFill>
          <a:blip r:embed="rId3">
            <a:alphaModFix/>
          </a:blip>
          <a:stretch>
            <a:fillRect/>
          </a:stretch>
        </p:blipFill>
        <p:spPr>
          <a:xfrm>
            <a:off x="6022375" y="2144274"/>
            <a:ext cx="2999224" cy="2999224"/>
          </a:xfrm>
          <a:prstGeom prst="rect">
            <a:avLst/>
          </a:prstGeom>
          <a:noFill/>
          <a:ln>
            <a:noFill/>
          </a:ln>
        </p:spPr>
      </p:pic>
      <p:sp>
        <p:nvSpPr>
          <p:cNvPr id="180" name="Google Shape;180;p31"/>
          <p:cNvSpPr txBox="1"/>
          <p:nvPr>
            <p:ph idx="1" type="body"/>
          </p:nvPr>
        </p:nvSpPr>
        <p:spPr>
          <a:xfrm>
            <a:off x="311700" y="1139775"/>
            <a:ext cx="8709900" cy="36966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200000"/>
              </a:lnSpc>
              <a:spcBef>
                <a:spcPts val="0"/>
              </a:spcBef>
              <a:spcAft>
                <a:spcPts val="0"/>
              </a:spcAft>
              <a:buClr>
                <a:schemeClr val="dk2"/>
              </a:buClr>
              <a:buSzPts val="1800"/>
              <a:buFont typeface="Arial"/>
              <a:buChar char="●"/>
            </a:pPr>
            <a:r>
              <a:rPr b="1" i="0" lang="en-GB" sz="1800" u="none" cap="none" strike="noStrike">
                <a:solidFill>
                  <a:schemeClr val="dk2"/>
                </a:solidFill>
                <a:latin typeface="Arial"/>
                <a:ea typeface="Arial"/>
                <a:cs typeface="Arial"/>
                <a:sym typeface="Arial"/>
              </a:rPr>
              <a:t>Run your application applying infrastructure limits</a:t>
            </a:r>
            <a:endParaRPr b="1" i="0" sz="1800" u="none" cap="none" strike="noStrike">
              <a:solidFill>
                <a:schemeClr val="dk2"/>
              </a:solidFill>
              <a:latin typeface="Arial"/>
              <a:ea typeface="Arial"/>
              <a:cs typeface="Arial"/>
              <a:sym typeface="Arial"/>
            </a:endParaRPr>
          </a:p>
          <a:p>
            <a:pPr indent="-342900" lvl="0" marL="457200" marR="0" rtl="0" algn="l">
              <a:lnSpc>
                <a:spcPct val="200000"/>
              </a:lnSpc>
              <a:spcBef>
                <a:spcPts val="0"/>
              </a:spcBef>
              <a:spcAft>
                <a:spcPts val="0"/>
              </a:spcAft>
              <a:buClr>
                <a:schemeClr val="dk2"/>
              </a:buClr>
              <a:buSzPts val="1800"/>
              <a:buFont typeface="Arial"/>
              <a:buChar char="●"/>
            </a:pPr>
            <a:r>
              <a:rPr b="1" i="0" lang="en-GB" sz="1800" u="none" cap="none" strike="noStrike">
                <a:solidFill>
                  <a:schemeClr val="dk2"/>
                </a:solidFill>
                <a:latin typeface="Arial"/>
                <a:ea typeface="Arial"/>
                <a:cs typeface="Arial"/>
                <a:sym typeface="Arial"/>
              </a:rPr>
              <a:t>Run your application applying server (JVM) parameters</a:t>
            </a:r>
            <a:endParaRPr b="1" i="0" sz="1800" u="none" cap="none" strike="noStrike">
              <a:solidFill>
                <a:schemeClr val="dk2"/>
              </a:solidFill>
              <a:latin typeface="Arial"/>
              <a:ea typeface="Arial"/>
              <a:cs typeface="Arial"/>
              <a:sym typeface="Arial"/>
            </a:endParaRPr>
          </a:p>
          <a:p>
            <a:pPr indent="-342900" lvl="0" marL="457200" marR="0" rtl="0" algn="l">
              <a:lnSpc>
                <a:spcPct val="200000"/>
              </a:lnSpc>
              <a:spcBef>
                <a:spcPts val="0"/>
              </a:spcBef>
              <a:spcAft>
                <a:spcPts val="0"/>
              </a:spcAft>
              <a:buClr>
                <a:schemeClr val="dk2"/>
              </a:buClr>
              <a:buSzPts val="1800"/>
              <a:buFont typeface="Arial"/>
              <a:buChar char="●"/>
            </a:pPr>
            <a:r>
              <a:rPr b="1" i="0" lang="en-GB" sz="1800" u="none" cap="none" strike="noStrike">
                <a:solidFill>
                  <a:schemeClr val="dk2"/>
                </a:solidFill>
                <a:latin typeface="Arial"/>
                <a:ea typeface="Arial"/>
                <a:cs typeface="Arial"/>
                <a:sym typeface="Arial"/>
              </a:rPr>
              <a:t>Performance Test with service URL (do the thing)</a:t>
            </a:r>
            <a:endParaRPr b="1" i="0" sz="1800" u="none" cap="none" strike="noStrike">
              <a:solidFill>
                <a:schemeClr val="dk2"/>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GB" sz="2800" u="none" cap="none" strike="noStrike">
                <a:solidFill>
                  <a:srgbClr val="134F5C"/>
                </a:solidFill>
                <a:latin typeface="Arial"/>
                <a:ea typeface="Arial"/>
                <a:cs typeface="Arial"/>
                <a:sym typeface="Arial"/>
              </a:rPr>
              <a:t>Schedule</a:t>
            </a:r>
            <a:endParaRPr b="0" i="0" sz="2800" u="none" cap="none" strike="noStrike">
              <a:solidFill>
                <a:srgbClr val="134F5C"/>
              </a:solidFill>
              <a:latin typeface="Arial"/>
              <a:ea typeface="Arial"/>
              <a:cs typeface="Arial"/>
              <a:sym typeface="Arial"/>
            </a:endParaRPr>
          </a:p>
        </p:txBody>
      </p:sp>
      <p:sp>
        <p:nvSpPr>
          <p:cNvPr id="63" name="Google Shape;63;p14"/>
          <p:cNvSpPr txBox="1"/>
          <p:nvPr>
            <p:ph idx="1" type="body"/>
          </p:nvPr>
        </p:nvSpPr>
        <p:spPr>
          <a:xfrm>
            <a:off x="311700" y="1152475"/>
            <a:ext cx="41322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b="0" i="0" lang="en-GB" sz="1800" u="none" cap="none" strike="noStrike">
                <a:solidFill>
                  <a:schemeClr val="dk2"/>
                </a:solidFill>
                <a:latin typeface="Arial"/>
                <a:ea typeface="Arial"/>
                <a:cs typeface="Arial"/>
                <a:sym typeface="Arial"/>
              </a:rPr>
              <a:t>Infrastructure and Application</a:t>
            </a:r>
            <a:endParaRPr b="0" i="0" sz="1800" u="none" cap="none" strike="noStrike">
              <a:solidFill>
                <a:schemeClr val="dk2"/>
              </a:solidFill>
              <a:latin typeface="Arial"/>
              <a:ea typeface="Arial"/>
              <a:cs typeface="Arial"/>
              <a:sym typeface="Arial"/>
            </a:endParaRPr>
          </a:p>
          <a:p>
            <a:pPr indent="-342900" lvl="0" marL="457200" marR="0" rtl="0" algn="l">
              <a:lnSpc>
                <a:spcPct val="115000"/>
              </a:lnSpc>
              <a:spcBef>
                <a:spcPts val="0"/>
              </a:spcBef>
              <a:spcAft>
                <a:spcPts val="0"/>
              </a:spcAft>
              <a:buClr>
                <a:schemeClr val="dk2"/>
              </a:buClr>
              <a:buSzPts val="1800"/>
              <a:buFont typeface="Arial"/>
              <a:buChar char="●"/>
            </a:pPr>
            <a:r>
              <a:rPr b="0" i="0" lang="en-GB" sz="1800" u="none" cap="none" strike="noStrike">
                <a:solidFill>
                  <a:schemeClr val="dk2"/>
                </a:solidFill>
                <a:latin typeface="Arial"/>
                <a:ea typeface="Arial"/>
                <a:cs typeface="Arial"/>
                <a:sym typeface="Arial"/>
              </a:rPr>
              <a:t>What look?</a:t>
            </a:r>
            <a:endParaRPr b="0" i="0" sz="1800" u="none" cap="none" strike="noStrike">
              <a:solidFill>
                <a:schemeClr val="dk2"/>
              </a:solidFill>
              <a:latin typeface="Arial"/>
              <a:ea typeface="Arial"/>
              <a:cs typeface="Arial"/>
              <a:sym typeface="Arial"/>
            </a:endParaRPr>
          </a:p>
          <a:p>
            <a:pPr indent="-342900" lvl="0" marL="457200" marR="0" rtl="0" algn="l">
              <a:lnSpc>
                <a:spcPct val="115000"/>
              </a:lnSpc>
              <a:spcBef>
                <a:spcPts val="0"/>
              </a:spcBef>
              <a:spcAft>
                <a:spcPts val="0"/>
              </a:spcAft>
              <a:buClr>
                <a:schemeClr val="dk2"/>
              </a:buClr>
              <a:buSzPts val="1800"/>
              <a:buFont typeface="Arial"/>
              <a:buChar char="●"/>
            </a:pPr>
            <a:r>
              <a:rPr b="0" i="0" lang="en-GB" sz="1800" u="none" cap="none" strike="noStrike">
                <a:solidFill>
                  <a:schemeClr val="dk2"/>
                </a:solidFill>
                <a:latin typeface="Arial"/>
                <a:ea typeface="Arial"/>
                <a:cs typeface="Arial"/>
                <a:sym typeface="Arial"/>
              </a:rPr>
              <a:t>How to look?</a:t>
            </a:r>
            <a:endParaRPr b="0" i="0" sz="1800" u="none" cap="none" strike="noStrike">
              <a:solidFill>
                <a:schemeClr val="dk2"/>
              </a:solidFill>
              <a:latin typeface="Arial"/>
              <a:ea typeface="Arial"/>
              <a:cs typeface="Arial"/>
              <a:sym typeface="Arial"/>
            </a:endParaRPr>
          </a:p>
          <a:p>
            <a:pPr indent="-342900" lvl="0" marL="457200" marR="0" rtl="0" algn="l">
              <a:lnSpc>
                <a:spcPct val="115000"/>
              </a:lnSpc>
              <a:spcBef>
                <a:spcPts val="0"/>
              </a:spcBef>
              <a:spcAft>
                <a:spcPts val="0"/>
              </a:spcAft>
              <a:buClr>
                <a:schemeClr val="dk2"/>
              </a:buClr>
              <a:buSzPts val="1800"/>
              <a:buFont typeface="Arial"/>
              <a:buChar char="●"/>
            </a:pPr>
            <a:r>
              <a:rPr b="0" i="0" lang="en-GB" sz="1800" u="none" cap="none" strike="noStrike">
                <a:solidFill>
                  <a:schemeClr val="dk2"/>
                </a:solidFill>
                <a:latin typeface="Arial"/>
                <a:ea typeface="Arial"/>
                <a:cs typeface="Arial"/>
                <a:sym typeface="Arial"/>
              </a:rPr>
              <a:t>Optimization tradeoffs</a:t>
            </a:r>
            <a:endParaRPr b="0" i="0" sz="1800" u="none" cap="none" strike="noStrike">
              <a:solidFill>
                <a:schemeClr val="dk2"/>
              </a:solidFill>
              <a:latin typeface="Arial"/>
              <a:ea typeface="Arial"/>
              <a:cs typeface="Arial"/>
              <a:sym typeface="Arial"/>
            </a:endParaRPr>
          </a:p>
        </p:txBody>
      </p:sp>
      <p:pic>
        <p:nvPicPr>
          <p:cNvPr id="64" name="Google Shape;64;p14"/>
          <p:cNvPicPr preferRelativeResize="0"/>
          <p:nvPr/>
        </p:nvPicPr>
        <p:blipFill>
          <a:blip r:embed="rId3">
            <a:alphaModFix/>
          </a:blip>
          <a:stretch>
            <a:fillRect/>
          </a:stretch>
        </p:blipFill>
        <p:spPr>
          <a:xfrm>
            <a:off x="4007250" y="445025"/>
            <a:ext cx="4685275" cy="40152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GB" sz="2800" u="none" cap="none" strike="noStrike">
                <a:solidFill>
                  <a:srgbClr val="134F5C"/>
                </a:solidFill>
                <a:latin typeface="Arial"/>
                <a:ea typeface="Arial"/>
                <a:cs typeface="Arial"/>
                <a:sym typeface="Arial"/>
              </a:rPr>
              <a:t>How to look? - Example</a:t>
            </a:r>
            <a:endParaRPr b="0" i="0" sz="2800" u="none" cap="none" strike="noStrike">
              <a:solidFill>
                <a:srgbClr val="134F5C"/>
              </a:solidFill>
              <a:latin typeface="Arial"/>
              <a:ea typeface="Arial"/>
              <a:cs typeface="Arial"/>
              <a:sym typeface="Arial"/>
            </a:endParaRPr>
          </a:p>
        </p:txBody>
      </p:sp>
      <p:sp>
        <p:nvSpPr>
          <p:cNvPr id="186" name="Google Shape;186;p32"/>
          <p:cNvSpPr txBox="1"/>
          <p:nvPr>
            <p:ph idx="1" type="body"/>
          </p:nvPr>
        </p:nvSpPr>
        <p:spPr>
          <a:xfrm>
            <a:off x="311700" y="1081800"/>
            <a:ext cx="8786700" cy="137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800"/>
              <a:buFont typeface="Arial"/>
              <a:buNone/>
            </a:pPr>
            <a:r>
              <a:rPr b="1" i="0" lang="en-GB" sz="1600" u="none" cap="none" strike="noStrike">
                <a:solidFill>
                  <a:schemeClr val="dk2"/>
                </a:solidFill>
                <a:latin typeface="Courier New"/>
                <a:ea typeface="Courier New"/>
                <a:cs typeface="Courier New"/>
                <a:sym typeface="Courier New"/>
              </a:rPr>
              <a:t>Run Application</a:t>
            </a:r>
            <a:endParaRPr b="1" i="0" sz="1600" u="none" cap="none" strike="noStrike">
              <a:solidFill>
                <a:schemeClr val="dk2"/>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2"/>
              </a:buClr>
              <a:buSzPts val="1800"/>
              <a:buFont typeface="Arial"/>
              <a:buNone/>
            </a:pPr>
            <a:r>
              <a:rPr b="0" i="0" lang="en-GB" sz="1600" u="none" cap="none" strike="noStrike">
                <a:solidFill>
                  <a:schemeClr val="dk2"/>
                </a:solidFill>
                <a:latin typeface="Courier New"/>
                <a:ea typeface="Courier New"/>
                <a:cs typeface="Courier New"/>
                <a:sym typeface="Courier New"/>
              </a:rPr>
              <a:t>docker run -it </a:t>
            </a:r>
            <a:r>
              <a:rPr b="1" i="0" lang="en-GB" sz="1600" u="none" cap="none" strike="noStrike">
                <a:solidFill>
                  <a:schemeClr val="dk2"/>
                </a:solidFill>
                <a:latin typeface="Courier New"/>
                <a:ea typeface="Courier New"/>
                <a:cs typeface="Courier New"/>
                <a:sym typeface="Courier New"/>
              </a:rPr>
              <a:t>--ulimit nofile=128 --memory 1000MB --cpus 0.5</a:t>
            </a:r>
            <a:r>
              <a:rPr b="0" i="0" lang="en-GB" sz="1600" u="none" cap="none" strike="noStrike">
                <a:solidFill>
                  <a:schemeClr val="dk2"/>
                </a:solidFill>
                <a:latin typeface="Courier New"/>
                <a:ea typeface="Courier New"/>
                <a:cs typeface="Courier New"/>
                <a:sym typeface="Courier New"/>
              </a:rPr>
              <a:t>  -e "</a:t>
            </a:r>
            <a:r>
              <a:rPr b="1" i="0" lang="en-GB" sz="1600" u="none" cap="none" strike="noStrike">
                <a:solidFill>
                  <a:schemeClr val="dk2"/>
                </a:solidFill>
                <a:latin typeface="Courier New"/>
                <a:ea typeface="Courier New"/>
                <a:cs typeface="Courier New"/>
                <a:sym typeface="Courier New"/>
              </a:rPr>
              <a:t>JAVA_OPTS=-Xms312m -Xmx750m -DcorePoolSize=100 -DmaxPoolSize=120 -DqueueCapacity=300</a:t>
            </a:r>
            <a:r>
              <a:rPr b="0" i="0" lang="en-GB" sz="1600" u="none" cap="none" strike="noStrike">
                <a:solidFill>
                  <a:schemeClr val="dk2"/>
                </a:solidFill>
                <a:latin typeface="Courier New"/>
                <a:ea typeface="Courier New"/>
                <a:cs typeface="Courier New"/>
                <a:sym typeface="Courier New"/>
              </a:rPr>
              <a:t>" -p 8080:8080  --name demo demo:1.0.0</a:t>
            </a:r>
            <a:endParaRPr b="0" i="0" sz="1800" u="none" cap="none" strike="noStrike">
              <a:solidFill>
                <a:schemeClr val="dk2"/>
              </a:solidFill>
              <a:latin typeface="Courier New"/>
              <a:ea typeface="Courier New"/>
              <a:cs typeface="Courier New"/>
              <a:sym typeface="Courier New"/>
            </a:endParaRPr>
          </a:p>
        </p:txBody>
      </p:sp>
      <p:sp>
        <p:nvSpPr>
          <p:cNvPr id="187" name="Google Shape;187;p32"/>
          <p:cNvSpPr txBox="1"/>
          <p:nvPr>
            <p:ph idx="1" type="body"/>
          </p:nvPr>
        </p:nvSpPr>
        <p:spPr>
          <a:xfrm>
            <a:off x="311700" y="2374250"/>
            <a:ext cx="8113500" cy="257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800"/>
              <a:buFont typeface="Arial"/>
              <a:buNone/>
            </a:pPr>
            <a:r>
              <a:rPr b="1" i="0" lang="en-GB" sz="1600" u="none" cap="none" strike="noStrike">
                <a:solidFill>
                  <a:schemeClr val="dk2"/>
                </a:solidFill>
                <a:latin typeface="Arial"/>
                <a:ea typeface="Arial"/>
                <a:cs typeface="Arial"/>
                <a:sym typeface="Arial"/>
              </a:rPr>
              <a:t>Infrastructure limits:</a:t>
            </a:r>
            <a:endParaRPr b="1" i="0" sz="1600" u="none" cap="none" strike="noStrike">
              <a:solidFill>
                <a:schemeClr val="dk2"/>
              </a:solidFill>
              <a:latin typeface="Arial"/>
              <a:ea typeface="Arial"/>
              <a:cs typeface="Arial"/>
              <a:sym typeface="Arial"/>
            </a:endParaRPr>
          </a:p>
          <a:p>
            <a:pPr indent="-330200" lvl="0" marL="457200" marR="0" rtl="0" algn="l">
              <a:lnSpc>
                <a:spcPct val="100000"/>
              </a:lnSpc>
              <a:spcBef>
                <a:spcPts val="0"/>
              </a:spcBef>
              <a:spcAft>
                <a:spcPts val="0"/>
              </a:spcAft>
              <a:buClr>
                <a:schemeClr val="dk2"/>
              </a:buClr>
              <a:buSzPts val="1600"/>
              <a:buFont typeface="Arial"/>
              <a:buChar char="●"/>
            </a:pPr>
            <a:r>
              <a:rPr b="0" i="0" lang="en-GB" sz="1600" u="none" cap="none" strike="noStrike">
                <a:solidFill>
                  <a:schemeClr val="dk2"/>
                </a:solidFill>
                <a:latin typeface="Arial"/>
                <a:ea typeface="Arial"/>
                <a:cs typeface="Arial"/>
                <a:sym typeface="Arial"/>
              </a:rPr>
              <a:t>--cpus</a:t>
            </a:r>
            <a:endParaRPr b="0" i="0" sz="1600" u="none" cap="none" strike="noStrike">
              <a:solidFill>
                <a:schemeClr val="dk2"/>
              </a:solidFill>
              <a:latin typeface="Arial"/>
              <a:ea typeface="Arial"/>
              <a:cs typeface="Arial"/>
              <a:sym typeface="Arial"/>
            </a:endParaRPr>
          </a:p>
          <a:p>
            <a:pPr indent="-330200" lvl="0" marL="457200" marR="0" rtl="0" algn="l">
              <a:lnSpc>
                <a:spcPct val="100000"/>
              </a:lnSpc>
              <a:spcBef>
                <a:spcPts val="0"/>
              </a:spcBef>
              <a:spcAft>
                <a:spcPts val="0"/>
              </a:spcAft>
              <a:buClr>
                <a:schemeClr val="dk2"/>
              </a:buClr>
              <a:buSzPts val="1600"/>
              <a:buFont typeface="Arial"/>
              <a:buChar char="●"/>
            </a:pPr>
            <a:r>
              <a:rPr b="0" i="0" lang="en-GB" sz="1600" u="none" cap="none" strike="noStrike">
                <a:solidFill>
                  <a:schemeClr val="dk2"/>
                </a:solidFill>
                <a:latin typeface="Arial"/>
                <a:ea typeface="Arial"/>
                <a:cs typeface="Arial"/>
                <a:sym typeface="Arial"/>
              </a:rPr>
              <a:t>--memory</a:t>
            </a:r>
            <a:endParaRPr b="0" i="0" sz="1600" u="none" cap="none" strike="noStrike">
              <a:solidFill>
                <a:schemeClr val="dk2"/>
              </a:solidFill>
              <a:latin typeface="Arial"/>
              <a:ea typeface="Arial"/>
              <a:cs typeface="Arial"/>
              <a:sym typeface="Arial"/>
            </a:endParaRPr>
          </a:p>
          <a:p>
            <a:pPr indent="-330200" lvl="0" marL="457200" marR="0" rtl="0" algn="l">
              <a:lnSpc>
                <a:spcPct val="100000"/>
              </a:lnSpc>
              <a:spcBef>
                <a:spcPts val="0"/>
              </a:spcBef>
              <a:spcAft>
                <a:spcPts val="0"/>
              </a:spcAft>
              <a:buClr>
                <a:schemeClr val="dk2"/>
              </a:buClr>
              <a:buSzPts val="1600"/>
              <a:buFont typeface="Arial"/>
              <a:buChar char="●"/>
            </a:pPr>
            <a:r>
              <a:rPr b="0" i="0" lang="en-GB" sz="1600" u="none" cap="none" strike="noStrike">
                <a:solidFill>
                  <a:schemeClr val="dk2"/>
                </a:solidFill>
                <a:latin typeface="Arial"/>
                <a:ea typeface="Arial"/>
                <a:cs typeface="Arial"/>
                <a:sym typeface="Arial"/>
              </a:rPr>
              <a:t>--ulimit</a:t>
            </a:r>
            <a:endParaRPr b="0" i="0" sz="16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ts val="1800"/>
              <a:buFont typeface="Arial"/>
              <a:buNone/>
            </a:pPr>
            <a:r>
              <a:t/>
            </a:r>
            <a:endParaRPr b="0" i="0" sz="16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1" i="0" lang="en-GB" sz="1600" u="none" cap="none" strike="noStrike">
                <a:solidFill>
                  <a:schemeClr val="dk2"/>
                </a:solidFill>
                <a:latin typeface="Arial"/>
                <a:ea typeface="Arial"/>
                <a:cs typeface="Arial"/>
                <a:sym typeface="Arial"/>
              </a:rPr>
              <a:t>Applications config:</a:t>
            </a:r>
            <a:endParaRPr b="1" i="0" sz="1600" u="none" cap="none" strike="noStrike">
              <a:solidFill>
                <a:schemeClr val="dk2"/>
              </a:solidFill>
              <a:latin typeface="Arial"/>
              <a:ea typeface="Arial"/>
              <a:cs typeface="Arial"/>
              <a:sym typeface="Arial"/>
            </a:endParaRPr>
          </a:p>
          <a:p>
            <a:pPr indent="-330200" lvl="0" marL="457200" marR="0" rtl="0" algn="l">
              <a:lnSpc>
                <a:spcPct val="100000"/>
              </a:lnSpc>
              <a:spcBef>
                <a:spcPts val="0"/>
              </a:spcBef>
              <a:spcAft>
                <a:spcPts val="0"/>
              </a:spcAft>
              <a:buClr>
                <a:schemeClr val="dk2"/>
              </a:buClr>
              <a:buSzPts val="1600"/>
              <a:buFont typeface="Arial"/>
              <a:buChar char="●"/>
            </a:pPr>
            <a:r>
              <a:rPr b="0" i="0" lang="en-GB" sz="1600" u="none" cap="none" strike="noStrike">
                <a:solidFill>
                  <a:schemeClr val="dk2"/>
                </a:solidFill>
                <a:latin typeface="Arial"/>
                <a:ea typeface="Arial"/>
                <a:cs typeface="Arial"/>
                <a:sym typeface="Arial"/>
              </a:rPr>
              <a:t>Threads: corePoolSize (2), maxPoolSize (2), queueCapacity(3)</a:t>
            </a:r>
            <a:endParaRPr b="0" i="0" sz="1600" u="none" cap="none" strike="noStrike">
              <a:solidFill>
                <a:schemeClr val="dk2"/>
              </a:solidFill>
              <a:latin typeface="Arial"/>
              <a:ea typeface="Arial"/>
              <a:cs typeface="Arial"/>
              <a:sym typeface="Arial"/>
            </a:endParaRPr>
          </a:p>
          <a:p>
            <a:pPr indent="-330200" lvl="0" marL="457200" marR="0" rtl="0" algn="l">
              <a:lnSpc>
                <a:spcPct val="100000"/>
              </a:lnSpc>
              <a:spcBef>
                <a:spcPts val="0"/>
              </a:spcBef>
              <a:spcAft>
                <a:spcPts val="0"/>
              </a:spcAft>
              <a:buClr>
                <a:schemeClr val="dk2"/>
              </a:buClr>
              <a:buSzPts val="1600"/>
              <a:buFont typeface="Arial"/>
              <a:buChar char="●"/>
            </a:pPr>
            <a:r>
              <a:rPr b="0" i="0" lang="en-GB" sz="1600" u="none" cap="none" strike="noStrike">
                <a:solidFill>
                  <a:schemeClr val="dk2"/>
                </a:solidFill>
                <a:latin typeface="Arial"/>
                <a:ea typeface="Arial"/>
                <a:cs typeface="Arial"/>
                <a:sym typeface="Arial"/>
              </a:rPr>
              <a:t>Xms  / Xmx</a:t>
            </a:r>
            <a:endParaRPr b="0" i="0" sz="1600" u="none" cap="none" strike="noStrike">
              <a:solidFill>
                <a:schemeClr val="dk2"/>
              </a:solidFill>
              <a:latin typeface="Arial"/>
              <a:ea typeface="Arial"/>
              <a:cs typeface="Arial"/>
              <a:sym typeface="Arial"/>
            </a:endParaRPr>
          </a:p>
          <a:p>
            <a:pPr indent="-330200" lvl="0" marL="457200" marR="0" rtl="0" algn="l">
              <a:lnSpc>
                <a:spcPct val="100000"/>
              </a:lnSpc>
              <a:spcBef>
                <a:spcPts val="0"/>
              </a:spcBef>
              <a:spcAft>
                <a:spcPts val="0"/>
              </a:spcAft>
              <a:buClr>
                <a:schemeClr val="dk2"/>
              </a:buClr>
              <a:buSzPts val="1600"/>
              <a:buFont typeface="Arial"/>
              <a:buChar char="●"/>
            </a:pPr>
            <a:r>
              <a:rPr b="0" i="0" lang="en-GB" sz="1600" u="none" cap="none" strike="noStrike">
                <a:solidFill>
                  <a:schemeClr val="dk2"/>
                </a:solidFill>
                <a:latin typeface="Arial"/>
                <a:ea typeface="Arial"/>
                <a:cs typeface="Arial"/>
                <a:sym typeface="Arial"/>
              </a:rPr>
              <a:t>etc.</a:t>
            </a:r>
            <a:endParaRPr b="0" i="0" sz="1600" u="none" cap="none" strike="noStrike">
              <a:solidFill>
                <a:schemeClr val="dk2"/>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GB" sz="2800" u="none" cap="none" strike="noStrike">
                <a:solidFill>
                  <a:srgbClr val="134F5C"/>
                </a:solidFill>
                <a:latin typeface="Arial"/>
                <a:ea typeface="Arial"/>
                <a:cs typeface="Arial"/>
                <a:sym typeface="Arial"/>
              </a:rPr>
              <a:t>How to look? Before start again</a:t>
            </a:r>
            <a:endParaRPr b="0" i="0" sz="2800" u="none" cap="none" strike="noStrike">
              <a:solidFill>
                <a:srgbClr val="134F5C"/>
              </a:solidFill>
              <a:latin typeface="Arial"/>
              <a:ea typeface="Arial"/>
              <a:cs typeface="Arial"/>
              <a:sym typeface="Arial"/>
            </a:endParaRPr>
          </a:p>
        </p:txBody>
      </p:sp>
      <p:pic>
        <p:nvPicPr>
          <p:cNvPr id="193" name="Google Shape;193;p33"/>
          <p:cNvPicPr preferRelativeResize="0"/>
          <p:nvPr/>
        </p:nvPicPr>
        <p:blipFill rotWithShape="1">
          <a:blip r:embed="rId3">
            <a:alphaModFix/>
          </a:blip>
          <a:srcRect b="0" l="0" r="17177" t="0"/>
          <a:stretch/>
        </p:blipFill>
        <p:spPr>
          <a:xfrm>
            <a:off x="465821" y="1253602"/>
            <a:ext cx="7827167" cy="1318150"/>
          </a:xfrm>
          <a:prstGeom prst="rect">
            <a:avLst/>
          </a:prstGeom>
          <a:noFill/>
          <a:ln>
            <a:noFill/>
          </a:ln>
        </p:spPr>
      </p:pic>
      <p:sp>
        <p:nvSpPr>
          <p:cNvPr id="194" name="Google Shape;194;p33"/>
          <p:cNvSpPr txBox="1"/>
          <p:nvPr/>
        </p:nvSpPr>
        <p:spPr>
          <a:xfrm>
            <a:off x="376350" y="3104625"/>
            <a:ext cx="8006100" cy="13863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434343"/>
              </a:buClr>
              <a:buSzPts val="1800"/>
              <a:buFont typeface="Arial"/>
              <a:buChar char="●"/>
            </a:pPr>
            <a:r>
              <a:rPr b="0" i="0" lang="en-GB" sz="1800" u="none" cap="none" strike="noStrike">
                <a:solidFill>
                  <a:srgbClr val="434343"/>
                </a:solidFill>
                <a:latin typeface="Arial"/>
                <a:ea typeface="Arial"/>
                <a:cs typeface="Arial"/>
                <a:sym typeface="Arial"/>
              </a:rPr>
              <a:t>Memory Limit is 1GB</a:t>
            </a:r>
            <a:endParaRPr b="0" i="0" sz="1800" u="none" cap="none" strike="noStrike">
              <a:solidFill>
                <a:srgbClr val="434343"/>
              </a:solidFill>
              <a:latin typeface="Arial"/>
              <a:ea typeface="Arial"/>
              <a:cs typeface="Arial"/>
              <a:sym typeface="Arial"/>
            </a:endParaRPr>
          </a:p>
          <a:p>
            <a:pPr indent="-342900" lvl="0" marL="457200" marR="0" rtl="0" algn="l">
              <a:lnSpc>
                <a:spcPct val="100000"/>
              </a:lnSpc>
              <a:spcBef>
                <a:spcPts val="0"/>
              </a:spcBef>
              <a:spcAft>
                <a:spcPts val="0"/>
              </a:spcAft>
              <a:buClr>
                <a:srgbClr val="434343"/>
              </a:buClr>
              <a:buSzPts val="1800"/>
              <a:buFont typeface="Arial"/>
              <a:buChar char="●"/>
            </a:pPr>
            <a:r>
              <a:rPr b="0" i="0" lang="en-GB" sz="1800" u="none" cap="none" strike="noStrike">
                <a:solidFill>
                  <a:srgbClr val="434343"/>
                </a:solidFill>
                <a:latin typeface="Arial"/>
                <a:ea typeface="Arial"/>
                <a:cs typeface="Arial"/>
                <a:sym typeface="Arial"/>
              </a:rPr>
              <a:t>You start to usage around 300MB because of JAVA_OPTS with -</a:t>
            </a:r>
            <a:r>
              <a:rPr b="0" i="1" lang="en-GB" sz="1800" u="none" cap="none" strike="noStrike">
                <a:solidFill>
                  <a:srgbClr val="434343"/>
                </a:solidFill>
                <a:latin typeface="Arial"/>
                <a:ea typeface="Arial"/>
                <a:cs typeface="Arial"/>
                <a:sym typeface="Arial"/>
              </a:rPr>
              <a:t>Xms312m</a:t>
            </a:r>
            <a:r>
              <a:rPr b="0" i="0" lang="en-GB" sz="1800" u="none" cap="none" strike="noStrike">
                <a:solidFill>
                  <a:srgbClr val="434343"/>
                </a:solidFill>
                <a:latin typeface="Arial"/>
                <a:ea typeface="Arial"/>
                <a:cs typeface="Arial"/>
                <a:sym typeface="Arial"/>
              </a:rPr>
              <a:t> </a:t>
            </a:r>
            <a:endParaRPr b="0" i="0" sz="1800" u="none" cap="none" strike="noStrike">
              <a:solidFill>
                <a:srgbClr val="434343"/>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pic>
        <p:nvPicPr>
          <p:cNvPr id="199" name="Google Shape;199;p34"/>
          <p:cNvPicPr preferRelativeResize="0"/>
          <p:nvPr/>
        </p:nvPicPr>
        <p:blipFill rotWithShape="1">
          <a:blip r:embed="rId3">
            <a:alphaModFix/>
          </a:blip>
          <a:srcRect b="0" l="0" r="10217" t="0"/>
          <a:stretch/>
        </p:blipFill>
        <p:spPr>
          <a:xfrm>
            <a:off x="572199" y="76400"/>
            <a:ext cx="7999599" cy="4990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GB" sz="2800" u="none" cap="none" strike="noStrike">
                <a:solidFill>
                  <a:srgbClr val="134F5C"/>
                </a:solidFill>
                <a:latin typeface="Arial"/>
                <a:ea typeface="Arial"/>
                <a:cs typeface="Arial"/>
                <a:sym typeface="Arial"/>
              </a:rPr>
              <a:t>Optimizations tradeoffs</a:t>
            </a:r>
            <a:endParaRPr b="0" i="0" sz="2800" u="none" cap="none" strike="noStrike">
              <a:solidFill>
                <a:srgbClr val="134F5C"/>
              </a:solidFill>
              <a:latin typeface="Arial"/>
              <a:ea typeface="Arial"/>
              <a:cs typeface="Arial"/>
              <a:sym typeface="Arial"/>
            </a:endParaRPr>
          </a:p>
        </p:txBody>
      </p:sp>
      <p:sp>
        <p:nvSpPr>
          <p:cNvPr id="205" name="Google Shape;205;p35"/>
          <p:cNvSpPr txBox="1"/>
          <p:nvPr>
            <p:ph idx="1" type="body"/>
          </p:nvPr>
        </p:nvSpPr>
        <p:spPr>
          <a:xfrm>
            <a:off x="266350" y="1150075"/>
            <a:ext cx="8709900" cy="36966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200000"/>
              </a:lnSpc>
              <a:spcBef>
                <a:spcPts val="0"/>
              </a:spcBef>
              <a:spcAft>
                <a:spcPts val="0"/>
              </a:spcAft>
              <a:buClr>
                <a:schemeClr val="dk2"/>
              </a:buClr>
              <a:buSzPts val="1800"/>
              <a:buFont typeface="Arial"/>
              <a:buChar char="●"/>
            </a:pPr>
            <a:r>
              <a:rPr b="1" i="0" lang="en-GB" sz="1800" u="none" cap="none" strike="noStrike">
                <a:solidFill>
                  <a:schemeClr val="dk2"/>
                </a:solidFill>
                <a:latin typeface="Arial"/>
                <a:ea typeface="Arial"/>
                <a:cs typeface="Arial"/>
                <a:sym typeface="Arial"/>
              </a:rPr>
              <a:t>Change memory limits</a:t>
            </a:r>
            <a:endParaRPr b="1" i="0" sz="1800" u="none" cap="none" strike="noStrike">
              <a:solidFill>
                <a:schemeClr val="dk2"/>
              </a:solidFill>
              <a:latin typeface="Arial"/>
              <a:ea typeface="Arial"/>
              <a:cs typeface="Arial"/>
              <a:sym typeface="Arial"/>
            </a:endParaRPr>
          </a:p>
          <a:p>
            <a:pPr indent="-342900" lvl="0" marL="457200" marR="0" rtl="0" algn="l">
              <a:lnSpc>
                <a:spcPct val="200000"/>
              </a:lnSpc>
              <a:spcBef>
                <a:spcPts val="0"/>
              </a:spcBef>
              <a:spcAft>
                <a:spcPts val="0"/>
              </a:spcAft>
              <a:buClr>
                <a:schemeClr val="dk2"/>
              </a:buClr>
              <a:buSzPts val="1800"/>
              <a:buFont typeface="Arial"/>
              <a:buChar char="●"/>
            </a:pPr>
            <a:r>
              <a:rPr b="1" i="0" lang="en-GB" sz="1800" u="none" cap="none" strike="noStrike">
                <a:solidFill>
                  <a:schemeClr val="dk2"/>
                </a:solidFill>
                <a:latin typeface="Arial"/>
                <a:ea typeface="Arial"/>
                <a:cs typeface="Arial"/>
                <a:sym typeface="Arial"/>
              </a:rPr>
              <a:t>Change CPU limits</a:t>
            </a:r>
            <a:endParaRPr b="1" i="0" sz="1800" u="none" cap="none" strike="noStrike">
              <a:solidFill>
                <a:schemeClr val="dk2"/>
              </a:solidFill>
              <a:latin typeface="Arial"/>
              <a:ea typeface="Arial"/>
              <a:cs typeface="Arial"/>
              <a:sym typeface="Arial"/>
            </a:endParaRPr>
          </a:p>
          <a:p>
            <a:pPr indent="-342900" lvl="0" marL="457200" marR="0" rtl="0" algn="l">
              <a:lnSpc>
                <a:spcPct val="200000"/>
              </a:lnSpc>
              <a:spcBef>
                <a:spcPts val="0"/>
              </a:spcBef>
              <a:spcAft>
                <a:spcPts val="0"/>
              </a:spcAft>
              <a:buClr>
                <a:schemeClr val="dk2"/>
              </a:buClr>
              <a:buSzPts val="1800"/>
              <a:buFont typeface="Arial"/>
              <a:buChar char="●"/>
            </a:pPr>
            <a:r>
              <a:rPr b="1" i="0" lang="en-GB" sz="1800" u="none" cap="none" strike="noStrike">
                <a:solidFill>
                  <a:schemeClr val="dk2"/>
                </a:solidFill>
                <a:latin typeface="Arial"/>
                <a:ea typeface="Arial"/>
                <a:cs typeface="Arial"/>
                <a:sym typeface="Arial"/>
              </a:rPr>
              <a:t>File Descriptors and Sockets</a:t>
            </a:r>
            <a:endParaRPr b="1" i="0" sz="1800" u="none" cap="none" strike="noStrike">
              <a:solidFill>
                <a:schemeClr val="dk2"/>
              </a:solidFill>
              <a:latin typeface="Arial"/>
              <a:ea typeface="Arial"/>
              <a:cs typeface="Arial"/>
              <a:sym typeface="Arial"/>
            </a:endParaRPr>
          </a:p>
          <a:p>
            <a:pPr indent="-342900" lvl="0" marL="457200" marR="0" rtl="0" algn="l">
              <a:lnSpc>
                <a:spcPct val="200000"/>
              </a:lnSpc>
              <a:spcBef>
                <a:spcPts val="0"/>
              </a:spcBef>
              <a:spcAft>
                <a:spcPts val="0"/>
              </a:spcAft>
              <a:buClr>
                <a:schemeClr val="dk2"/>
              </a:buClr>
              <a:buSzPts val="1800"/>
              <a:buFont typeface="Arial"/>
              <a:buChar char="●"/>
            </a:pPr>
            <a:r>
              <a:rPr b="1" i="0" lang="en-GB" sz="1800" u="none" cap="none" strike="noStrike">
                <a:solidFill>
                  <a:schemeClr val="dk2"/>
                </a:solidFill>
                <a:latin typeface="Arial"/>
                <a:ea typeface="Arial"/>
                <a:cs typeface="Arial"/>
                <a:sym typeface="Arial"/>
              </a:rPr>
              <a:t>Number of containers  x Threads (workers) inside application</a:t>
            </a:r>
            <a:endParaRPr b="1" i="0" sz="1800" u="none" cap="none" strike="noStrike">
              <a:solidFill>
                <a:schemeClr val="dk2"/>
              </a:solidFill>
              <a:latin typeface="Arial"/>
              <a:ea typeface="Arial"/>
              <a:cs typeface="Arial"/>
              <a:sym typeface="Arial"/>
            </a:endParaRPr>
          </a:p>
          <a:p>
            <a:pPr indent="-342900" lvl="0" marL="457200" marR="0" rtl="0" algn="l">
              <a:lnSpc>
                <a:spcPct val="200000"/>
              </a:lnSpc>
              <a:spcBef>
                <a:spcPts val="0"/>
              </a:spcBef>
              <a:spcAft>
                <a:spcPts val="0"/>
              </a:spcAft>
              <a:buClr>
                <a:schemeClr val="dk2"/>
              </a:buClr>
              <a:buSzPts val="1800"/>
              <a:buFont typeface="Arial"/>
              <a:buChar char="●"/>
            </a:pPr>
            <a:r>
              <a:rPr b="1" i="0" lang="en-GB" sz="1800" u="none" cap="none" strike="noStrike">
                <a:solidFill>
                  <a:schemeClr val="dk2"/>
                </a:solidFill>
                <a:latin typeface="Arial"/>
                <a:ea typeface="Arial"/>
                <a:cs typeface="Arial"/>
                <a:sym typeface="Arial"/>
              </a:rPr>
              <a:t>Specific configurations for your Server/JVM</a:t>
            </a:r>
            <a:endParaRPr b="1" i="0" sz="1800" u="none" cap="none" strike="noStrike">
              <a:solidFill>
                <a:schemeClr val="dk2"/>
              </a:solidFill>
              <a:latin typeface="Arial"/>
              <a:ea typeface="Arial"/>
              <a:cs typeface="Arial"/>
              <a:sym typeface="Arial"/>
            </a:endParaRPr>
          </a:p>
          <a:p>
            <a:pPr indent="-317500" lvl="1" marL="914400" marR="0" rtl="0" algn="l">
              <a:lnSpc>
                <a:spcPct val="115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server.undertow.io-threads </a:t>
            </a:r>
            <a:endParaRPr b="0" i="0" sz="1400" u="none" cap="none" strike="noStrike">
              <a:solidFill>
                <a:schemeClr val="dk2"/>
              </a:solidFill>
              <a:latin typeface="Arial"/>
              <a:ea typeface="Arial"/>
              <a:cs typeface="Arial"/>
              <a:sym typeface="Arial"/>
            </a:endParaRPr>
          </a:p>
          <a:p>
            <a:pPr indent="-317500" lvl="1" marL="914400" marR="0" rtl="0" algn="l">
              <a:lnSpc>
                <a:spcPct val="115000"/>
              </a:lnSpc>
              <a:spcBef>
                <a:spcPts val="1600"/>
              </a:spcBef>
              <a:spcAft>
                <a:spcPts val="160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KestrelServerOptions.ThreadCount</a:t>
            </a:r>
            <a:endParaRPr b="0" i="0" sz="1400" u="none" cap="none" strike="noStrike">
              <a:solidFill>
                <a:schemeClr val="dk2"/>
              </a:solidFill>
              <a:latin typeface="Arial"/>
              <a:ea typeface="Arial"/>
              <a:cs typeface="Arial"/>
              <a:sym typeface="Arial"/>
            </a:endParaRPr>
          </a:p>
        </p:txBody>
      </p:sp>
      <p:pic>
        <p:nvPicPr>
          <p:cNvPr id="206" name="Google Shape;206;p35"/>
          <p:cNvPicPr preferRelativeResize="0"/>
          <p:nvPr/>
        </p:nvPicPr>
        <p:blipFill>
          <a:blip r:embed="rId3">
            <a:alphaModFix/>
          </a:blip>
          <a:stretch>
            <a:fillRect/>
          </a:stretch>
        </p:blipFill>
        <p:spPr>
          <a:xfrm>
            <a:off x="6088574" y="566825"/>
            <a:ext cx="2659100" cy="23365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GB" sz="2800" u="none" cap="none" strike="noStrike">
                <a:solidFill>
                  <a:srgbClr val="134F5C"/>
                </a:solidFill>
                <a:latin typeface="Arial"/>
                <a:ea typeface="Arial"/>
                <a:cs typeface="Arial"/>
                <a:sym typeface="Arial"/>
              </a:rPr>
              <a:t>Optimizations tradeoffs</a:t>
            </a:r>
            <a:endParaRPr b="0" i="0" sz="2800" u="none" cap="none" strike="noStrike">
              <a:solidFill>
                <a:srgbClr val="134F5C"/>
              </a:solidFill>
              <a:latin typeface="Arial"/>
              <a:ea typeface="Arial"/>
              <a:cs typeface="Arial"/>
              <a:sym typeface="Arial"/>
            </a:endParaRPr>
          </a:p>
        </p:txBody>
      </p:sp>
      <p:sp>
        <p:nvSpPr>
          <p:cNvPr id="212" name="Google Shape;212;p36"/>
          <p:cNvSpPr txBox="1"/>
          <p:nvPr>
            <p:ph idx="1" type="body"/>
          </p:nvPr>
        </p:nvSpPr>
        <p:spPr>
          <a:xfrm>
            <a:off x="266350" y="1150075"/>
            <a:ext cx="8709900" cy="36966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200000"/>
              </a:lnSpc>
              <a:spcBef>
                <a:spcPts val="0"/>
              </a:spcBef>
              <a:spcAft>
                <a:spcPts val="0"/>
              </a:spcAft>
              <a:buClr>
                <a:schemeClr val="dk2"/>
              </a:buClr>
              <a:buSzPts val="1800"/>
              <a:buFont typeface="Arial"/>
              <a:buChar char="●"/>
            </a:pPr>
            <a:r>
              <a:rPr b="1" i="0" lang="en-GB" sz="1800" u="none" cap="none" strike="noStrike">
                <a:solidFill>
                  <a:schemeClr val="dk2"/>
                </a:solidFill>
                <a:latin typeface="Arial"/>
                <a:ea typeface="Arial"/>
                <a:cs typeface="Arial"/>
                <a:sym typeface="Arial"/>
              </a:rPr>
              <a:t>IO Usage</a:t>
            </a:r>
            <a:endParaRPr b="1" i="0" sz="1800" u="none" cap="none" strike="noStrike">
              <a:solidFill>
                <a:schemeClr val="dk2"/>
              </a:solidFill>
              <a:latin typeface="Arial"/>
              <a:ea typeface="Arial"/>
              <a:cs typeface="Arial"/>
              <a:sym typeface="Arial"/>
            </a:endParaRPr>
          </a:p>
          <a:p>
            <a:pPr indent="-342900" lvl="0" marL="457200" marR="0" rtl="0" algn="l">
              <a:lnSpc>
                <a:spcPct val="200000"/>
              </a:lnSpc>
              <a:spcBef>
                <a:spcPts val="0"/>
              </a:spcBef>
              <a:spcAft>
                <a:spcPts val="0"/>
              </a:spcAft>
              <a:buClr>
                <a:schemeClr val="dk2"/>
              </a:buClr>
              <a:buSzPts val="1800"/>
              <a:buFont typeface="Arial"/>
              <a:buChar char="●"/>
            </a:pPr>
            <a:r>
              <a:rPr b="1" i="0" lang="en-GB" sz="1800" u="none" cap="none" strike="noStrike">
                <a:solidFill>
                  <a:schemeClr val="dk2"/>
                </a:solidFill>
                <a:latin typeface="Arial"/>
                <a:ea typeface="Arial"/>
                <a:cs typeface="Arial"/>
                <a:sym typeface="Arial"/>
              </a:rPr>
              <a:t>Network Usage</a:t>
            </a:r>
            <a:endParaRPr b="1" i="0" sz="1800" u="none" cap="none" strike="noStrike">
              <a:solidFill>
                <a:schemeClr val="dk2"/>
              </a:solidFill>
              <a:latin typeface="Arial"/>
              <a:ea typeface="Arial"/>
              <a:cs typeface="Arial"/>
              <a:sym typeface="Arial"/>
            </a:endParaRPr>
          </a:p>
          <a:p>
            <a:pPr indent="-342900" lvl="0" marL="457200" marR="0" rtl="0" algn="l">
              <a:lnSpc>
                <a:spcPct val="200000"/>
              </a:lnSpc>
              <a:spcBef>
                <a:spcPts val="0"/>
              </a:spcBef>
              <a:spcAft>
                <a:spcPts val="0"/>
              </a:spcAft>
              <a:buClr>
                <a:schemeClr val="dk2"/>
              </a:buClr>
              <a:buSzPts val="1800"/>
              <a:buFont typeface="Arial"/>
              <a:buChar char="●"/>
            </a:pPr>
            <a:r>
              <a:rPr b="1" i="0" lang="en-GB" sz="1800" u="none" cap="none" strike="noStrike">
                <a:solidFill>
                  <a:schemeClr val="dk2"/>
                </a:solidFill>
                <a:latin typeface="Arial"/>
                <a:ea typeface="Arial"/>
                <a:cs typeface="Arial"/>
                <a:sym typeface="Arial"/>
              </a:rPr>
              <a:t>Related dependencies</a:t>
            </a:r>
            <a:endParaRPr b="1" i="0" sz="1800" u="none" cap="none" strike="noStrike">
              <a:solidFill>
                <a:schemeClr val="dk2"/>
              </a:solidFill>
              <a:latin typeface="Arial"/>
              <a:ea typeface="Arial"/>
              <a:cs typeface="Arial"/>
              <a:sym typeface="Arial"/>
            </a:endParaRPr>
          </a:p>
          <a:p>
            <a:pPr indent="-317500" lvl="1" marL="914400" marR="0" rtl="0" algn="l">
              <a:lnSpc>
                <a:spcPct val="200000"/>
              </a:lnSpc>
              <a:spcBef>
                <a:spcPts val="0"/>
              </a:spcBef>
              <a:spcAft>
                <a:spcPts val="0"/>
              </a:spcAft>
              <a:buClr>
                <a:schemeClr val="dk2"/>
              </a:buClr>
              <a:buSzPts val="1400"/>
              <a:buFont typeface="Arial"/>
              <a:buChar char="○"/>
            </a:pPr>
            <a:r>
              <a:rPr b="1" i="0" lang="en-GB" sz="1400" u="none" cap="none" strike="noStrike">
                <a:solidFill>
                  <a:schemeClr val="dk2"/>
                </a:solidFill>
                <a:latin typeface="Arial"/>
                <a:ea typeface="Arial"/>
                <a:cs typeface="Arial"/>
                <a:sym typeface="Arial"/>
              </a:rPr>
              <a:t>APIs</a:t>
            </a:r>
            <a:endParaRPr b="1" i="0" sz="1400" u="none" cap="none" strike="noStrike">
              <a:solidFill>
                <a:schemeClr val="dk2"/>
              </a:solidFill>
              <a:latin typeface="Arial"/>
              <a:ea typeface="Arial"/>
              <a:cs typeface="Arial"/>
              <a:sym typeface="Arial"/>
            </a:endParaRPr>
          </a:p>
          <a:p>
            <a:pPr indent="-317500" lvl="1" marL="914400" marR="0" rtl="0" algn="l">
              <a:lnSpc>
                <a:spcPct val="200000"/>
              </a:lnSpc>
              <a:spcBef>
                <a:spcPts val="0"/>
              </a:spcBef>
              <a:spcAft>
                <a:spcPts val="0"/>
              </a:spcAft>
              <a:buClr>
                <a:schemeClr val="dk2"/>
              </a:buClr>
              <a:buSzPts val="1400"/>
              <a:buFont typeface="Arial"/>
              <a:buChar char="○"/>
            </a:pPr>
            <a:r>
              <a:rPr b="1" i="0" lang="en-GB" sz="1400" u="none" cap="none" strike="noStrike">
                <a:solidFill>
                  <a:schemeClr val="dk2"/>
                </a:solidFill>
                <a:latin typeface="Arial"/>
                <a:ea typeface="Arial"/>
                <a:cs typeface="Arial"/>
                <a:sym typeface="Arial"/>
              </a:rPr>
              <a:t>Database</a:t>
            </a:r>
            <a:endParaRPr b="1" i="0" sz="1400" u="none" cap="none" strike="noStrike">
              <a:solidFill>
                <a:schemeClr val="dk2"/>
              </a:solidFill>
              <a:latin typeface="Arial"/>
              <a:ea typeface="Arial"/>
              <a:cs typeface="Arial"/>
              <a:sym typeface="Arial"/>
            </a:endParaRPr>
          </a:p>
          <a:p>
            <a:pPr indent="-317500" lvl="1" marL="914400" marR="0" rtl="0" algn="l">
              <a:lnSpc>
                <a:spcPct val="200000"/>
              </a:lnSpc>
              <a:spcBef>
                <a:spcPts val="0"/>
              </a:spcBef>
              <a:spcAft>
                <a:spcPts val="0"/>
              </a:spcAft>
              <a:buClr>
                <a:schemeClr val="dk2"/>
              </a:buClr>
              <a:buSzPts val="1400"/>
              <a:buFont typeface="Arial"/>
              <a:buChar char="○"/>
            </a:pPr>
            <a:r>
              <a:rPr b="1" i="0" lang="en-GB" sz="1400" u="none" cap="none" strike="noStrike">
                <a:solidFill>
                  <a:schemeClr val="dk2"/>
                </a:solidFill>
                <a:latin typeface="Arial"/>
                <a:ea typeface="Arial"/>
                <a:cs typeface="Arial"/>
                <a:sym typeface="Arial"/>
              </a:rPr>
              <a:t>File System</a:t>
            </a:r>
            <a:endParaRPr b="1" i="0" sz="1400" u="none" cap="none" strike="noStrike">
              <a:solidFill>
                <a:schemeClr val="dk2"/>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GB" sz="2800" u="none" cap="none" strike="noStrike">
                <a:solidFill>
                  <a:srgbClr val="134F5C"/>
                </a:solidFill>
                <a:latin typeface="Arial"/>
                <a:ea typeface="Arial"/>
                <a:cs typeface="Arial"/>
                <a:sym typeface="Arial"/>
              </a:rPr>
              <a:t>Any doubts?</a:t>
            </a:r>
            <a:endParaRPr b="0" i="0" sz="2800" u="none" cap="none" strike="noStrike">
              <a:solidFill>
                <a:srgbClr val="134F5C"/>
              </a:solidFill>
              <a:latin typeface="Arial"/>
              <a:ea typeface="Arial"/>
              <a:cs typeface="Arial"/>
              <a:sym typeface="Arial"/>
            </a:endParaRPr>
          </a:p>
        </p:txBody>
      </p:sp>
      <p:sp>
        <p:nvSpPr>
          <p:cNvPr id="218" name="Google Shape;218;p37"/>
          <p:cNvSpPr txBox="1"/>
          <p:nvPr>
            <p:ph idx="1" type="body"/>
          </p:nvPr>
        </p:nvSpPr>
        <p:spPr>
          <a:xfrm>
            <a:off x="311700" y="2816325"/>
            <a:ext cx="8520600" cy="175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ts val="1800"/>
              <a:buFont typeface="Arial"/>
              <a:buNone/>
            </a:pPr>
            <a:r>
              <a:rPr b="1" i="0" lang="en-GB" sz="1800" u="none" cap="none" strike="noStrike">
                <a:solidFill>
                  <a:schemeClr val="dk2"/>
                </a:solidFill>
                <a:latin typeface="Arial"/>
                <a:ea typeface="Arial"/>
                <a:cs typeface="Arial"/>
                <a:sym typeface="Arial"/>
              </a:rPr>
              <a:t>Source:</a:t>
            </a:r>
            <a:endParaRPr b="1" i="0" sz="1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ts val="1800"/>
              <a:buFont typeface="Arial"/>
              <a:buNone/>
            </a:pPr>
            <a:r>
              <a:rPr b="0" i="0" lang="en-GB" sz="1800" u="sng" cap="none" strike="noStrike">
                <a:solidFill>
                  <a:schemeClr val="hlink"/>
                </a:solidFill>
                <a:latin typeface="Arial"/>
                <a:ea typeface="Arial"/>
                <a:cs typeface="Arial"/>
                <a:sym typeface="Arial"/>
                <a:hlinkClick r:id="rId3"/>
              </a:rPr>
              <a:t>https://github.com/felipelino/container-optimizer-demo</a:t>
            </a:r>
            <a:endParaRPr b="0" i="0" sz="1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ts val="1800"/>
              <a:buFont typeface="Arial"/>
              <a:buNone/>
            </a:pPr>
            <a:r>
              <a:rPr b="1" i="0" lang="en-GB" sz="1800" u="none" cap="none" strike="noStrike">
                <a:solidFill>
                  <a:schemeClr val="dk2"/>
                </a:solidFill>
                <a:latin typeface="Arial"/>
                <a:ea typeface="Arial"/>
                <a:cs typeface="Arial"/>
                <a:sym typeface="Arial"/>
              </a:rPr>
              <a:t>Contacts:</a:t>
            </a:r>
            <a:endParaRPr b="1" i="0" sz="1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ts val="1800"/>
              <a:buFont typeface="Arial"/>
              <a:buNone/>
            </a:pPr>
            <a:r>
              <a:rPr b="0" i="0" lang="en-GB" sz="1800" u="none" cap="none" strike="noStrike">
                <a:solidFill>
                  <a:schemeClr val="dk2"/>
                </a:solidFill>
                <a:latin typeface="Arial"/>
                <a:ea typeface="Arial"/>
                <a:cs typeface="Arial"/>
                <a:sym typeface="Arial"/>
              </a:rPr>
              <a:t>Felipe Lino (felipelino44@gmail.com)</a:t>
            </a:r>
            <a:endParaRPr b="0" i="0" sz="1800" u="none" cap="none" strike="noStrike">
              <a:solidFill>
                <a:schemeClr val="dk2"/>
              </a:solidFill>
              <a:latin typeface="Arial"/>
              <a:ea typeface="Arial"/>
              <a:cs typeface="Arial"/>
              <a:sym typeface="Arial"/>
            </a:endParaRPr>
          </a:p>
        </p:txBody>
      </p:sp>
      <p:pic>
        <p:nvPicPr>
          <p:cNvPr id="219" name="Google Shape;219;p37"/>
          <p:cNvPicPr preferRelativeResize="0"/>
          <p:nvPr/>
        </p:nvPicPr>
        <p:blipFill rotWithShape="1">
          <a:blip r:embed="rId4">
            <a:alphaModFix/>
          </a:blip>
          <a:srcRect b="0" l="0" r="0" t="0"/>
          <a:stretch/>
        </p:blipFill>
        <p:spPr>
          <a:xfrm>
            <a:off x="3267075" y="1063725"/>
            <a:ext cx="2609850" cy="1752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GB" sz="2800" u="none" cap="none" strike="noStrike">
                <a:solidFill>
                  <a:srgbClr val="134F5C"/>
                </a:solidFill>
                <a:latin typeface="Arial"/>
                <a:ea typeface="Arial"/>
                <a:cs typeface="Arial"/>
                <a:sym typeface="Arial"/>
              </a:rPr>
              <a:t>Infrastructure - Concerns</a:t>
            </a:r>
            <a:endParaRPr b="0" i="0" sz="2800" u="none" cap="none" strike="noStrike">
              <a:solidFill>
                <a:srgbClr val="134F5C"/>
              </a:solidFill>
              <a:latin typeface="Arial"/>
              <a:ea typeface="Arial"/>
              <a:cs typeface="Arial"/>
              <a:sym typeface="Arial"/>
            </a:endParaRPr>
          </a:p>
        </p:txBody>
      </p:sp>
      <p:sp>
        <p:nvSpPr>
          <p:cNvPr id="70" name="Google Shape;70;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200000"/>
              </a:lnSpc>
              <a:spcBef>
                <a:spcPts val="0"/>
              </a:spcBef>
              <a:spcAft>
                <a:spcPts val="0"/>
              </a:spcAft>
              <a:buClr>
                <a:schemeClr val="dk2"/>
              </a:buClr>
              <a:buSzPts val="1800"/>
              <a:buFont typeface="Arial"/>
              <a:buChar char="●"/>
            </a:pPr>
            <a:r>
              <a:rPr b="0" i="0" lang="en-GB" sz="1800" u="none" cap="none" strike="noStrike">
                <a:solidFill>
                  <a:schemeClr val="dk2"/>
                </a:solidFill>
                <a:latin typeface="Arial"/>
                <a:ea typeface="Arial"/>
                <a:cs typeface="Arial"/>
                <a:sym typeface="Arial"/>
              </a:rPr>
              <a:t>Isolated</a:t>
            </a:r>
            <a:endParaRPr b="0" i="0" sz="1800" u="none" cap="none" strike="noStrike">
              <a:solidFill>
                <a:schemeClr val="dk2"/>
              </a:solidFill>
              <a:latin typeface="Arial"/>
              <a:ea typeface="Arial"/>
              <a:cs typeface="Arial"/>
              <a:sym typeface="Arial"/>
            </a:endParaRPr>
          </a:p>
          <a:p>
            <a:pPr indent="-342900" lvl="0" marL="457200" marR="0" rtl="0" algn="l">
              <a:lnSpc>
                <a:spcPct val="200000"/>
              </a:lnSpc>
              <a:spcBef>
                <a:spcPts val="0"/>
              </a:spcBef>
              <a:spcAft>
                <a:spcPts val="0"/>
              </a:spcAft>
              <a:buClr>
                <a:schemeClr val="dk2"/>
              </a:buClr>
              <a:buSzPts val="1800"/>
              <a:buFont typeface="Arial"/>
              <a:buChar char="●"/>
            </a:pPr>
            <a:r>
              <a:rPr b="0" i="0" lang="en-GB" sz="1800" u="none" cap="none" strike="noStrike">
                <a:solidFill>
                  <a:schemeClr val="dk2"/>
                </a:solidFill>
                <a:latin typeface="Arial"/>
                <a:ea typeface="Arial"/>
                <a:cs typeface="Arial"/>
                <a:sym typeface="Arial"/>
              </a:rPr>
              <a:t>One container application doesn’t affect other</a:t>
            </a:r>
            <a:endParaRPr b="0" i="0" sz="1800" u="none" cap="none" strike="noStrike">
              <a:solidFill>
                <a:schemeClr val="dk2"/>
              </a:solidFill>
              <a:latin typeface="Arial"/>
              <a:ea typeface="Arial"/>
              <a:cs typeface="Arial"/>
              <a:sym typeface="Arial"/>
            </a:endParaRPr>
          </a:p>
          <a:p>
            <a:pPr indent="-342900" lvl="0" marL="457200" marR="0" rtl="0" algn="l">
              <a:lnSpc>
                <a:spcPct val="200000"/>
              </a:lnSpc>
              <a:spcBef>
                <a:spcPts val="0"/>
              </a:spcBef>
              <a:spcAft>
                <a:spcPts val="0"/>
              </a:spcAft>
              <a:buClr>
                <a:schemeClr val="dk2"/>
              </a:buClr>
              <a:buSzPts val="1800"/>
              <a:buFont typeface="Arial"/>
              <a:buChar char="●"/>
            </a:pPr>
            <a:r>
              <a:rPr b="0" i="0" lang="en-GB" sz="1800" u="none" cap="none" strike="noStrike">
                <a:solidFill>
                  <a:schemeClr val="dk2"/>
                </a:solidFill>
                <a:latin typeface="Arial"/>
                <a:ea typeface="Arial"/>
                <a:cs typeface="Arial"/>
                <a:sym typeface="Arial"/>
              </a:rPr>
              <a:t>You don’t need to worry about where your container will run</a:t>
            </a:r>
            <a:endParaRPr b="0" i="0" sz="1800" u="none" cap="none" strike="noStrike">
              <a:solidFill>
                <a:schemeClr val="dk2"/>
              </a:solidFill>
              <a:latin typeface="Arial"/>
              <a:ea typeface="Arial"/>
              <a:cs typeface="Arial"/>
              <a:sym typeface="Arial"/>
            </a:endParaRPr>
          </a:p>
          <a:p>
            <a:pPr indent="-342900" lvl="0" marL="457200" marR="0" rtl="0" algn="l">
              <a:lnSpc>
                <a:spcPct val="200000"/>
              </a:lnSpc>
              <a:spcBef>
                <a:spcPts val="0"/>
              </a:spcBef>
              <a:spcAft>
                <a:spcPts val="0"/>
              </a:spcAft>
              <a:buClr>
                <a:schemeClr val="dk2"/>
              </a:buClr>
              <a:buSzPts val="1800"/>
              <a:buFont typeface="Arial"/>
              <a:buChar char="●"/>
            </a:pPr>
            <a:r>
              <a:rPr b="0" i="0" lang="en-GB" sz="1800" u="none" cap="none" strike="noStrike">
                <a:solidFill>
                  <a:schemeClr val="dk2"/>
                </a:solidFill>
                <a:latin typeface="Arial"/>
                <a:ea typeface="Arial"/>
                <a:cs typeface="Arial"/>
                <a:sym typeface="Arial"/>
              </a:rPr>
              <a:t>You can reproduce the same behavior locally </a:t>
            </a:r>
            <a:endParaRPr b="0" i="0" sz="1800" u="none" cap="none" strike="noStrike">
              <a:solidFill>
                <a:schemeClr val="dk2"/>
              </a:solidFill>
              <a:latin typeface="Arial"/>
              <a:ea typeface="Arial"/>
              <a:cs typeface="Arial"/>
              <a:sym typeface="Arial"/>
            </a:endParaRPr>
          </a:p>
        </p:txBody>
      </p:sp>
      <p:pic>
        <p:nvPicPr>
          <p:cNvPr id="71" name="Google Shape;71;p15"/>
          <p:cNvPicPr preferRelativeResize="0"/>
          <p:nvPr/>
        </p:nvPicPr>
        <p:blipFill>
          <a:blip r:embed="rId3">
            <a:alphaModFix/>
          </a:blip>
          <a:stretch>
            <a:fillRect/>
          </a:stretch>
        </p:blipFill>
        <p:spPr>
          <a:xfrm>
            <a:off x="6185925" y="2785500"/>
            <a:ext cx="2286000" cy="2000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GB" sz="2800" u="none" cap="none" strike="noStrike">
                <a:solidFill>
                  <a:srgbClr val="134F5C"/>
                </a:solidFill>
                <a:latin typeface="Arial"/>
                <a:ea typeface="Arial"/>
                <a:cs typeface="Arial"/>
                <a:sym typeface="Arial"/>
              </a:rPr>
              <a:t>Infrastructure - Concerns</a:t>
            </a:r>
            <a:endParaRPr b="0" i="0" sz="2800" u="none" cap="none" strike="noStrike">
              <a:solidFill>
                <a:srgbClr val="134F5C"/>
              </a:solidFill>
              <a:latin typeface="Arial"/>
              <a:ea typeface="Arial"/>
              <a:cs typeface="Arial"/>
              <a:sym typeface="Arial"/>
            </a:endParaRPr>
          </a:p>
        </p:txBody>
      </p:sp>
      <p:sp>
        <p:nvSpPr>
          <p:cNvPr id="77" name="Google Shape;77;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chemeClr val="dk2"/>
              </a:buClr>
              <a:buSzPts val="1800"/>
              <a:buFont typeface="Arial"/>
              <a:buChar char="●"/>
            </a:pPr>
            <a:r>
              <a:rPr b="0" i="0" lang="en-GB" sz="1800" u="none" cap="none" strike="noStrike">
                <a:solidFill>
                  <a:schemeClr val="dk2"/>
                </a:solidFill>
                <a:latin typeface="Arial"/>
                <a:ea typeface="Arial"/>
                <a:cs typeface="Arial"/>
                <a:sym typeface="Arial"/>
              </a:rPr>
              <a:t>Your application will share resources with other containers?</a:t>
            </a:r>
            <a:endParaRPr b="0" i="0" sz="1800" u="none" cap="none" strike="noStrike">
              <a:solidFill>
                <a:schemeClr val="dk2"/>
              </a:solidFill>
              <a:latin typeface="Arial"/>
              <a:ea typeface="Arial"/>
              <a:cs typeface="Arial"/>
              <a:sym typeface="Arial"/>
            </a:endParaRPr>
          </a:p>
          <a:p>
            <a:pPr indent="-317500" lvl="1" marL="914400" marR="0" rtl="0" algn="l">
              <a:lnSpc>
                <a:spcPct val="150000"/>
              </a:lnSpc>
              <a:spcBef>
                <a:spcPts val="0"/>
              </a:spcBef>
              <a:spcAft>
                <a:spcPts val="0"/>
              </a:spcAft>
              <a:buClr>
                <a:schemeClr val="dk2"/>
              </a:buClr>
              <a:buSzPts val="1400"/>
              <a:buFont typeface="Arial"/>
              <a:buChar char="○"/>
            </a:pPr>
            <a:r>
              <a:rPr b="1" i="0" lang="en-GB" sz="1400" u="none" cap="none" strike="noStrike">
                <a:solidFill>
                  <a:schemeClr val="dk2"/>
                </a:solidFill>
              </a:rPr>
              <a:t>Pros</a:t>
            </a:r>
            <a:endParaRPr b="1" i="0" sz="1400" u="none" cap="none" strike="noStrike">
              <a:solidFill>
                <a:schemeClr val="dk2"/>
              </a:solidFill>
            </a:endParaRPr>
          </a:p>
          <a:p>
            <a:pPr indent="-317500" lvl="2" marL="13716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Better use of your physical resources (CPU, Memory, etc)</a:t>
            </a:r>
            <a:endParaRPr b="0" i="0" sz="1400" u="none" cap="none" strike="noStrike">
              <a:solidFill>
                <a:schemeClr val="dk2"/>
              </a:solidFill>
              <a:latin typeface="Arial"/>
              <a:ea typeface="Arial"/>
              <a:cs typeface="Arial"/>
              <a:sym typeface="Arial"/>
            </a:endParaRPr>
          </a:p>
          <a:p>
            <a:pPr indent="-317500" lvl="3" marL="18288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Your application it is not using CPU ALL the time</a:t>
            </a:r>
            <a:endParaRPr b="0" i="0" sz="1400" u="none" cap="none" strike="noStrike">
              <a:solidFill>
                <a:schemeClr val="dk2"/>
              </a:solidFill>
              <a:latin typeface="Arial"/>
              <a:ea typeface="Arial"/>
              <a:cs typeface="Arial"/>
              <a:sym typeface="Arial"/>
            </a:endParaRPr>
          </a:p>
          <a:p>
            <a:pPr indent="-317500" lvl="2" marL="13716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Make sense have more than one container in the same host</a:t>
            </a:r>
            <a:endParaRPr b="0" i="0" sz="1400" u="none" cap="none" strike="noStrike">
              <a:solidFill>
                <a:schemeClr val="dk2"/>
              </a:solidFill>
              <a:latin typeface="Arial"/>
              <a:ea typeface="Arial"/>
              <a:cs typeface="Arial"/>
              <a:sym typeface="Arial"/>
            </a:endParaRPr>
          </a:p>
          <a:p>
            <a:pPr indent="-317500" lvl="2" marL="13716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Save money</a:t>
            </a:r>
            <a:endParaRPr b="0" i="0" sz="1400" u="none" cap="none" strike="noStrike">
              <a:solidFill>
                <a:schemeClr val="dk2"/>
              </a:solidFill>
              <a:latin typeface="Arial"/>
              <a:ea typeface="Arial"/>
              <a:cs typeface="Arial"/>
              <a:sym typeface="Arial"/>
            </a:endParaRPr>
          </a:p>
          <a:p>
            <a:pPr indent="-317500" lvl="1" marL="914400" marR="0" rtl="0" algn="l">
              <a:lnSpc>
                <a:spcPct val="150000"/>
              </a:lnSpc>
              <a:spcBef>
                <a:spcPts val="0"/>
              </a:spcBef>
              <a:spcAft>
                <a:spcPts val="0"/>
              </a:spcAft>
              <a:buClr>
                <a:schemeClr val="dk2"/>
              </a:buClr>
              <a:buSzPts val="1400"/>
              <a:buFont typeface="Arial"/>
              <a:buChar char="○"/>
            </a:pPr>
            <a:r>
              <a:rPr b="1" i="0" lang="en-GB" sz="1400" u="none" cap="none" strike="noStrike">
                <a:solidFill>
                  <a:schemeClr val="dk2"/>
                </a:solidFill>
              </a:rPr>
              <a:t>Cons</a:t>
            </a:r>
            <a:endParaRPr b="1" i="0" sz="1400" u="none" cap="none" strike="noStrike">
              <a:solidFill>
                <a:schemeClr val="dk2"/>
              </a:solidFill>
            </a:endParaRPr>
          </a:p>
          <a:p>
            <a:pPr indent="-317500" lvl="2" marL="13716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The physical resources available changes over time</a:t>
            </a:r>
            <a:endParaRPr b="0" i="0" sz="1400" u="none" cap="none" strike="noStrike">
              <a:solidFill>
                <a:schemeClr val="dk2"/>
              </a:solidFill>
              <a:latin typeface="Arial"/>
              <a:ea typeface="Arial"/>
              <a:cs typeface="Arial"/>
              <a:sym typeface="Arial"/>
            </a:endParaRPr>
          </a:p>
          <a:p>
            <a:pPr indent="-317500" lvl="2" marL="13716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Application impacts each other</a:t>
            </a:r>
            <a:endParaRPr b="0" i="0" sz="1400" u="none" cap="none" strike="noStrike">
              <a:solidFill>
                <a:schemeClr val="dk2"/>
              </a:solidFill>
              <a:latin typeface="Arial"/>
              <a:ea typeface="Arial"/>
              <a:cs typeface="Arial"/>
              <a:sym typeface="Arial"/>
            </a:endParaRPr>
          </a:p>
          <a:p>
            <a:pPr indent="-317500" lvl="2" marL="13716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Spent more money</a:t>
            </a:r>
            <a:endParaRPr b="0" i="0" sz="1400" u="none" cap="none" strike="noStrike">
              <a:solidFill>
                <a:schemeClr val="dk2"/>
              </a:solidFill>
              <a:latin typeface="Arial"/>
              <a:ea typeface="Arial"/>
              <a:cs typeface="Arial"/>
              <a:sym typeface="Arial"/>
            </a:endParaRPr>
          </a:p>
        </p:txBody>
      </p:sp>
      <p:pic>
        <p:nvPicPr>
          <p:cNvPr id="78" name="Google Shape;78;p16"/>
          <p:cNvPicPr preferRelativeResize="0"/>
          <p:nvPr/>
        </p:nvPicPr>
        <p:blipFill>
          <a:blip r:embed="rId3">
            <a:alphaModFix/>
          </a:blip>
          <a:stretch>
            <a:fillRect/>
          </a:stretch>
        </p:blipFill>
        <p:spPr>
          <a:xfrm>
            <a:off x="7194925" y="1890750"/>
            <a:ext cx="1122725" cy="1059550"/>
          </a:xfrm>
          <a:prstGeom prst="rect">
            <a:avLst/>
          </a:prstGeom>
          <a:noFill/>
          <a:ln>
            <a:noFill/>
          </a:ln>
        </p:spPr>
      </p:pic>
      <p:pic>
        <p:nvPicPr>
          <p:cNvPr id="79" name="Google Shape;79;p16"/>
          <p:cNvPicPr preferRelativeResize="0"/>
          <p:nvPr/>
        </p:nvPicPr>
        <p:blipFill>
          <a:blip r:embed="rId4">
            <a:alphaModFix/>
          </a:blip>
          <a:stretch>
            <a:fillRect/>
          </a:stretch>
        </p:blipFill>
        <p:spPr>
          <a:xfrm>
            <a:off x="7194925" y="3078330"/>
            <a:ext cx="1122725" cy="158609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GB" sz="2800" u="none" cap="none" strike="noStrike">
                <a:solidFill>
                  <a:srgbClr val="134F5C"/>
                </a:solidFill>
                <a:latin typeface="Arial"/>
                <a:ea typeface="Arial"/>
                <a:cs typeface="Arial"/>
                <a:sym typeface="Arial"/>
              </a:rPr>
              <a:t>Infrastructure - Concerns</a:t>
            </a:r>
            <a:endParaRPr b="0" i="0" sz="2800" u="none" cap="none" strike="noStrike">
              <a:solidFill>
                <a:srgbClr val="134F5C"/>
              </a:solidFill>
              <a:latin typeface="Arial"/>
              <a:ea typeface="Arial"/>
              <a:cs typeface="Arial"/>
              <a:sym typeface="Arial"/>
            </a:endParaRPr>
          </a:p>
        </p:txBody>
      </p:sp>
      <p:sp>
        <p:nvSpPr>
          <p:cNvPr id="85" name="Google Shape;85;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chemeClr val="dk2"/>
              </a:buClr>
              <a:buSzPts val="1800"/>
              <a:buFont typeface="Arial"/>
              <a:buChar char="●"/>
            </a:pPr>
            <a:r>
              <a:rPr b="0" i="0" lang="en-GB" sz="1800" u="none" cap="none" strike="noStrike">
                <a:solidFill>
                  <a:schemeClr val="dk2"/>
                </a:solidFill>
                <a:latin typeface="Arial"/>
                <a:ea typeface="Arial"/>
                <a:cs typeface="Arial"/>
                <a:sym typeface="Arial"/>
              </a:rPr>
              <a:t>All containers in the same host are yours?</a:t>
            </a:r>
            <a:endParaRPr b="0" i="0" sz="1800" u="none" cap="none" strike="noStrike">
              <a:solidFill>
                <a:schemeClr val="dk2"/>
              </a:solidFill>
              <a:latin typeface="Arial"/>
              <a:ea typeface="Arial"/>
              <a:cs typeface="Arial"/>
              <a:sym typeface="Arial"/>
            </a:endParaRPr>
          </a:p>
          <a:p>
            <a:pPr indent="-317500" lvl="1" marL="9144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If yes</a:t>
            </a:r>
            <a:endParaRPr b="0" i="0" sz="1400" u="none" cap="none" strike="noStrike">
              <a:solidFill>
                <a:schemeClr val="dk2"/>
              </a:solidFill>
              <a:latin typeface="Arial"/>
              <a:ea typeface="Arial"/>
              <a:cs typeface="Arial"/>
              <a:sym typeface="Arial"/>
            </a:endParaRPr>
          </a:p>
          <a:p>
            <a:pPr indent="-317500" lvl="2" marL="13716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The control about sharing resources belongs to the team responsible by the applications</a:t>
            </a:r>
            <a:endParaRPr b="0" i="0" sz="1400" u="none" cap="none" strike="noStrike">
              <a:solidFill>
                <a:schemeClr val="dk2"/>
              </a:solidFill>
              <a:latin typeface="Arial"/>
              <a:ea typeface="Arial"/>
              <a:cs typeface="Arial"/>
              <a:sym typeface="Arial"/>
            </a:endParaRPr>
          </a:p>
          <a:p>
            <a:pPr indent="-317500" lvl="2" marL="13716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The development team needs to know about infrastructure</a:t>
            </a:r>
            <a:endParaRPr b="0" i="0" sz="1400" u="none" cap="none" strike="noStrike">
              <a:solidFill>
                <a:schemeClr val="dk2"/>
              </a:solidFill>
              <a:latin typeface="Arial"/>
              <a:ea typeface="Arial"/>
              <a:cs typeface="Arial"/>
              <a:sym typeface="Arial"/>
            </a:endParaRPr>
          </a:p>
          <a:p>
            <a:pPr indent="-317500" lvl="2" marL="13716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The development team could tune the applications and hardware</a:t>
            </a:r>
            <a:endParaRPr b="0" i="0" sz="1400" u="none" cap="none" strike="noStrike">
              <a:solidFill>
                <a:schemeClr val="dk2"/>
              </a:solidFill>
              <a:latin typeface="Arial"/>
              <a:ea typeface="Arial"/>
              <a:cs typeface="Arial"/>
              <a:sym typeface="Arial"/>
            </a:endParaRPr>
          </a:p>
          <a:p>
            <a:pPr indent="-317500" lvl="2" marL="13716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Could have waste of resources (Ex: batch operations)</a:t>
            </a:r>
            <a:endParaRPr b="0" i="0" sz="1400" u="none" cap="none" strike="noStrike">
              <a:solidFill>
                <a:schemeClr val="dk2"/>
              </a:solidFill>
              <a:latin typeface="Arial"/>
              <a:ea typeface="Arial"/>
              <a:cs typeface="Arial"/>
              <a:sym typeface="Arial"/>
            </a:endParaRPr>
          </a:p>
          <a:p>
            <a:pPr indent="-317500" lvl="1" marL="9144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If not</a:t>
            </a:r>
            <a:endParaRPr b="0" i="0" sz="1400" u="none" cap="none" strike="noStrike">
              <a:solidFill>
                <a:schemeClr val="dk2"/>
              </a:solidFill>
              <a:latin typeface="Arial"/>
              <a:ea typeface="Arial"/>
              <a:cs typeface="Arial"/>
              <a:sym typeface="Arial"/>
            </a:endParaRPr>
          </a:p>
          <a:p>
            <a:pPr indent="-317500" lvl="2" marL="13716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The control about sharing resources belongs to the infrastructure team</a:t>
            </a:r>
            <a:endParaRPr b="0" i="0" sz="1400" u="none" cap="none" strike="noStrike">
              <a:solidFill>
                <a:schemeClr val="dk2"/>
              </a:solidFill>
              <a:latin typeface="Arial"/>
              <a:ea typeface="Arial"/>
              <a:cs typeface="Arial"/>
              <a:sym typeface="Arial"/>
            </a:endParaRPr>
          </a:p>
          <a:p>
            <a:pPr indent="-317500" lvl="2" marL="13716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The development team has fewer options to tune application</a:t>
            </a:r>
            <a:endParaRPr b="0" i="0" sz="1400" u="none" cap="none" strike="noStrike">
              <a:solidFill>
                <a:schemeClr val="dk2"/>
              </a:solidFill>
              <a:latin typeface="Arial"/>
              <a:ea typeface="Arial"/>
              <a:cs typeface="Arial"/>
              <a:sym typeface="Arial"/>
            </a:endParaRPr>
          </a:p>
          <a:p>
            <a:pPr indent="-317500" lvl="2" marL="13716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Possible no waste of resources</a:t>
            </a:r>
            <a:endParaRPr b="0" i="0" sz="1400" u="none" cap="none" strike="noStrike">
              <a:solidFill>
                <a:schemeClr val="dk2"/>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GB" sz="2800" u="none" cap="none" strike="noStrike">
                <a:solidFill>
                  <a:srgbClr val="134F5C"/>
                </a:solidFill>
                <a:latin typeface="Arial"/>
                <a:ea typeface="Arial"/>
                <a:cs typeface="Arial"/>
                <a:sym typeface="Arial"/>
              </a:rPr>
              <a:t>Infrastructure - Concerns</a:t>
            </a:r>
            <a:endParaRPr b="0" i="0" sz="2800" u="none" cap="none" strike="noStrike">
              <a:solidFill>
                <a:srgbClr val="134F5C"/>
              </a:solidFill>
              <a:latin typeface="Arial"/>
              <a:ea typeface="Arial"/>
              <a:cs typeface="Arial"/>
              <a:sym typeface="Arial"/>
            </a:endParaRPr>
          </a:p>
        </p:txBody>
      </p:sp>
      <p:sp>
        <p:nvSpPr>
          <p:cNvPr id="91" name="Google Shape;91;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chemeClr val="dk2"/>
              </a:buClr>
              <a:buSzPts val="1800"/>
              <a:buFont typeface="Arial"/>
              <a:buChar char="●"/>
            </a:pPr>
            <a:r>
              <a:rPr b="0" i="0" lang="en-GB" sz="1800" u="none" cap="none" strike="noStrike">
                <a:solidFill>
                  <a:schemeClr val="dk2"/>
                </a:solidFill>
                <a:latin typeface="Arial"/>
                <a:ea typeface="Arial"/>
                <a:cs typeface="Arial"/>
                <a:sym typeface="Arial"/>
              </a:rPr>
              <a:t>The host will share containers with other applications?</a:t>
            </a:r>
            <a:endParaRPr b="0" i="0" sz="1800" u="none" cap="none" strike="noStrike">
              <a:solidFill>
                <a:schemeClr val="dk2"/>
              </a:solidFill>
              <a:latin typeface="Arial"/>
              <a:ea typeface="Arial"/>
              <a:cs typeface="Arial"/>
              <a:sym typeface="Arial"/>
            </a:endParaRPr>
          </a:p>
          <a:p>
            <a:pPr indent="-317500" lvl="1" marL="9144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Data base</a:t>
            </a:r>
            <a:endParaRPr b="0" i="0" sz="1400" u="none" cap="none" strike="noStrike">
              <a:solidFill>
                <a:schemeClr val="dk2"/>
              </a:solidFill>
              <a:latin typeface="Arial"/>
              <a:ea typeface="Arial"/>
              <a:cs typeface="Arial"/>
              <a:sym typeface="Arial"/>
            </a:endParaRPr>
          </a:p>
          <a:p>
            <a:pPr indent="-317500" lvl="1" marL="9144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Infrastructure resources</a:t>
            </a:r>
            <a:endParaRPr b="0" i="0" sz="1400" u="none" cap="none" strike="noStrike">
              <a:solidFill>
                <a:schemeClr val="dk2"/>
              </a:solidFill>
              <a:latin typeface="Arial"/>
              <a:ea typeface="Arial"/>
              <a:cs typeface="Arial"/>
              <a:sym typeface="Arial"/>
            </a:endParaRPr>
          </a:p>
          <a:p>
            <a:pPr indent="-317500" lvl="2" marL="13716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Load Balancers</a:t>
            </a:r>
            <a:endParaRPr b="0" i="0" sz="1400" u="none" cap="none" strike="noStrike">
              <a:solidFill>
                <a:schemeClr val="dk2"/>
              </a:solidFill>
              <a:latin typeface="Arial"/>
              <a:ea typeface="Arial"/>
              <a:cs typeface="Arial"/>
              <a:sym typeface="Arial"/>
            </a:endParaRPr>
          </a:p>
          <a:p>
            <a:pPr indent="-317500" lvl="2" marL="13716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HAProxy</a:t>
            </a:r>
            <a:endParaRPr b="0" i="0" sz="1400" u="none" cap="none" strike="noStrike">
              <a:solidFill>
                <a:schemeClr val="dk2"/>
              </a:solidFill>
              <a:latin typeface="Arial"/>
              <a:ea typeface="Arial"/>
              <a:cs typeface="Arial"/>
              <a:sym typeface="Arial"/>
            </a:endParaRPr>
          </a:p>
          <a:p>
            <a:pPr indent="-317500" lvl="2" marL="13716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Nginx / Apache</a:t>
            </a:r>
            <a:endParaRPr b="0" i="0" sz="1400" u="none" cap="none" strike="noStrike">
              <a:solidFill>
                <a:schemeClr val="dk2"/>
              </a:solidFill>
              <a:latin typeface="Arial"/>
              <a:ea typeface="Arial"/>
              <a:cs typeface="Arial"/>
              <a:sym typeface="Arial"/>
            </a:endParaRPr>
          </a:p>
          <a:p>
            <a:pPr indent="-317500" lvl="2" marL="13716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Cache Layer</a:t>
            </a:r>
            <a:endParaRPr b="0" i="0" sz="1400" u="none" cap="none" strike="noStrike">
              <a:solidFill>
                <a:schemeClr val="dk2"/>
              </a:solidFill>
              <a:latin typeface="Arial"/>
              <a:ea typeface="Arial"/>
              <a:cs typeface="Arial"/>
              <a:sym typeface="Arial"/>
            </a:endParaRPr>
          </a:p>
          <a:p>
            <a:pPr indent="-317500" lvl="2" marL="1371600" marR="0" rtl="0" algn="l">
              <a:lnSpc>
                <a:spcPct val="150000"/>
              </a:lnSpc>
              <a:spcBef>
                <a:spcPts val="0"/>
              </a:spcBef>
              <a:spcAft>
                <a:spcPts val="0"/>
              </a:spcAft>
              <a:buClr>
                <a:schemeClr val="dk2"/>
              </a:buClr>
              <a:buSzPts val="1400"/>
              <a:buFont typeface="Arial"/>
              <a:buChar char="■"/>
            </a:pPr>
            <a:r>
              <a:rPr lang="en-GB"/>
              <a:t>FileBeat (capture log)</a:t>
            </a:r>
            <a:endParaRPr b="0" i="0" sz="1400" u="none" cap="none" strike="noStrike">
              <a:solidFill>
                <a:schemeClr val="dk2"/>
              </a:solidFill>
              <a:latin typeface="Arial"/>
              <a:ea typeface="Arial"/>
              <a:cs typeface="Arial"/>
              <a:sym typeface="Arial"/>
            </a:endParaRPr>
          </a:p>
        </p:txBody>
      </p:sp>
      <p:pic>
        <p:nvPicPr>
          <p:cNvPr id="92" name="Google Shape;92;p18"/>
          <p:cNvPicPr preferRelativeResize="0"/>
          <p:nvPr/>
        </p:nvPicPr>
        <p:blipFill rotWithShape="1">
          <a:blip r:embed="rId3">
            <a:alphaModFix/>
          </a:blip>
          <a:srcRect b="8873" l="51723" r="3855" t="29592"/>
          <a:stretch/>
        </p:blipFill>
        <p:spPr>
          <a:xfrm>
            <a:off x="5143500" y="1958725"/>
            <a:ext cx="3478501" cy="2817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GB" sz="2800" u="none" cap="none" strike="noStrike">
                <a:solidFill>
                  <a:srgbClr val="134F5C"/>
                </a:solidFill>
                <a:latin typeface="Arial"/>
                <a:ea typeface="Arial"/>
                <a:cs typeface="Arial"/>
                <a:sym typeface="Arial"/>
              </a:rPr>
              <a:t>Infrastructure - Concerns</a:t>
            </a:r>
            <a:endParaRPr b="0" i="0" sz="2800" u="none" cap="none" strike="noStrike">
              <a:solidFill>
                <a:srgbClr val="134F5C"/>
              </a:solidFill>
              <a:latin typeface="Arial"/>
              <a:ea typeface="Arial"/>
              <a:cs typeface="Arial"/>
              <a:sym typeface="Arial"/>
            </a:endParaRPr>
          </a:p>
        </p:txBody>
      </p:sp>
      <p:sp>
        <p:nvSpPr>
          <p:cNvPr id="98" name="Google Shape;98;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chemeClr val="dk2"/>
              </a:buClr>
              <a:buSzPts val="1800"/>
              <a:buFont typeface="Arial"/>
              <a:buChar char="●"/>
            </a:pPr>
            <a:r>
              <a:rPr b="0" i="0" lang="en-GB" sz="1800" u="none" cap="none" strike="noStrike">
                <a:solidFill>
                  <a:schemeClr val="dk2"/>
                </a:solidFill>
                <a:latin typeface="Arial"/>
                <a:ea typeface="Arial"/>
                <a:cs typeface="Arial"/>
                <a:sym typeface="Arial"/>
              </a:rPr>
              <a:t>The environment will put some limits?</a:t>
            </a:r>
            <a:endParaRPr b="0" i="0" sz="1800" u="none" cap="none" strike="noStrike">
              <a:solidFill>
                <a:schemeClr val="dk2"/>
              </a:solidFill>
              <a:latin typeface="Arial"/>
              <a:ea typeface="Arial"/>
              <a:cs typeface="Arial"/>
              <a:sym typeface="Arial"/>
            </a:endParaRPr>
          </a:p>
          <a:p>
            <a:pPr indent="-317500" lvl="1" marL="9144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Memory</a:t>
            </a:r>
            <a:endParaRPr b="0" i="0" sz="1400" u="none" cap="none" strike="noStrike">
              <a:solidFill>
                <a:schemeClr val="dk2"/>
              </a:solidFill>
              <a:latin typeface="Arial"/>
              <a:ea typeface="Arial"/>
              <a:cs typeface="Arial"/>
              <a:sym typeface="Arial"/>
            </a:endParaRPr>
          </a:p>
          <a:p>
            <a:pPr indent="-317500" lvl="1" marL="9144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CPU usage</a:t>
            </a:r>
            <a:endParaRPr b="0" i="0" sz="1400" u="none" cap="none" strike="noStrike">
              <a:solidFill>
                <a:schemeClr val="dk2"/>
              </a:solidFill>
              <a:latin typeface="Arial"/>
              <a:ea typeface="Arial"/>
              <a:cs typeface="Arial"/>
              <a:sym typeface="Arial"/>
            </a:endParaRPr>
          </a:p>
          <a:p>
            <a:pPr indent="-317500" lvl="1" marL="9144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File Descriptor</a:t>
            </a:r>
            <a:endParaRPr b="0" i="0" sz="1400" u="none" cap="none" strike="noStrike">
              <a:solidFill>
                <a:schemeClr val="dk2"/>
              </a:solidFill>
              <a:latin typeface="Arial"/>
              <a:ea typeface="Arial"/>
              <a:cs typeface="Arial"/>
              <a:sym typeface="Arial"/>
            </a:endParaRPr>
          </a:p>
          <a:p>
            <a:pPr indent="-317500" lvl="1" marL="9144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Network Bandwidth</a:t>
            </a:r>
            <a:endParaRPr b="0" i="0" sz="1400" u="none" cap="none" strike="noStrike">
              <a:solidFill>
                <a:schemeClr val="dk2"/>
              </a:solidFill>
              <a:latin typeface="Arial"/>
              <a:ea typeface="Arial"/>
              <a:cs typeface="Arial"/>
              <a:sym typeface="Arial"/>
            </a:endParaRPr>
          </a:p>
          <a:p>
            <a:pPr indent="-317500" lvl="1" marL="9144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Disk I/O operations </a:t>
            </a:r>
            <a:endParaRPr b="0" i="0" sz="1400" u="none" cap="none" strike="noStrike">
              <a:solidFill>
                <a:schemeClr val="dk2"/>
              </a:solidFill>
              <a:latin typeface="Arial"/>
              <a:ea typeface="Arial"/>
              <a:cs typeface="Arial"/>
              <a:sym typeface="Arial"/>
            </a:endParaRPr>
          </a:p>
        </p:txBody>
      </p:sp>
      <p:pic>
        <p:nvPicPr>
          <p:cNvPr id="99" name="Google Shape;99;p19"/>
          <p:cNvPicPr preferRelativeResize="0"/>
          <p:nvPr/>
        </p:nvPicPr>
        <p:blipFill>
          <a:blip r:embed="rId3">
            <a:alphaModFix/>
          </a:blip>
          <a:stretch>
            <a:fillRect/>
          </a:stretch>
        </p:blipFill>
        <p:spPr>
          <a:xfrm>
            <a:off x="5664700" y="1193800"/>
            <a:ext cx="2114550" cy="3333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GB" sz="2800" u="none" cap="none" strike="noStrike">
                <a:solidFill>
                  <a:srgbClr val="134F5C"/>
                </a:solidFill>
                <a:latin typeface="Arial"/>
                <a:ea typeface="Arial"/>
                <a:cs typeface="Arial"/>
                <a:sym typeface="Arial"/>
              </a:rPr>
              <a:t>Application - Concerns</a:t>
            </a:r>
            <a:endParaRPr b="0" i="0" sz="2800" u="none" cap="none" strike="noStrike">
              <a:solidFill>
                <a:srgbClr val="134F5C"/>
              </a:solidFill>
              <a:latin typeface="Arial"/>
              <a:ea typeface="Arial"/>
              <a:cs typeface="Arial"/>
              <a:sym typeface="Arial"/>
            </a:endParaRPr>
          </a:p>
        </p:txBody>
      </p:sp>
      <p:sp>
        <p:nvSpPr>
          <p:cNvPr id="105" name="Google Shape;105;p20"/>
          <p:cNvSpPr txBox="1"/>
          <p:nvPr>
            <p:ph idx="1" type="body"/>
          </p:nvPr>
        </p:nvSpPr>
        <p:spPr>
          <a:xfrm>
            <a:off x="311700" y="1152475"/>
            <a:ext cx="6920100" cy="1551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chemeClr val="dk2"/>
              </a:buClr>
              <a:buSzPts val="1800"/>
              <a:buFont typeface="Arial"/>
              <a:buChar char="●"/>
            </a:pPr>
            <a:r>
              <a:rPr b="0" i="0" lang="en-GB" sz="1800" u="none" cap="none" strike="noStrike">
                <a:solidFill>
                  <a:schemeClr val="dk2"/>
                </a:solidFill>
                <a:latin typeface="Arial"/>
                <a:ea typeface="Arial"/>
                <a:cs typeface="Arial"/>
                <a:sym typeface="Arial"/>
              </a:rPr>
              <a:t>Your application will run inside a Virtual Machine / Server ?</a:t>
            </a:r>
            <a:endParaRPr b="0" i="0" sz="1800" u="none" cap="none" strike="noStrike">
              <a:solidFill>
                <a:schemeClr val="dk2"/>
              </a:solidFill>
              <a:latin typeface="Arial"/>
              <a:ea typeface="Arial"/>
              <a:cs typeface="Arial"/>
              <a:sym typeface="Arial"/>
            </a:endParaRPr>
          </a:p>
          <a:p>
            <a:pPr indent="-317500" lvl="1" marL="9144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Java with JVM (Application Server: Tomcat, Jetty, etc)</a:t>
            </a:r>
            <a:endParaRPr b="0" i="0" sz="1400" u="none" cap="none" strike="noStrike">
              <a:solidFill>
                <a:schemeClr val="dk2"/>
              </a:solidFill>
              <a:latin typeface="Arial"/>
              <a:ea typeface="Arial"/>
              <a:cs typeface="Arial"/>
              <a:sym typeface="Arial"/>
            </a:endParaRPr>
          </a:p>
          <a:p>
            <a:pPr indent="-317500" lvl="1" marL="9144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.NET Kestrel Web Server </a:t>
            </a:r>
            <a:endParaRPr b="0" i="0" sz="1400" u="none" cap="none" strike="noStrike">
              <a:solidFill>
                <a:schemeClr val="dk2"/>
              </a:solidFill>
              <a:latin typeface="Arial"/>
              <a:ea typeface="Arial"/>
              <a:cs typeface="Arial"/>
              <a:sym typeface="Arial"/>
            </a:endParaRPr>
          </a:p>
          <a:p>
            <a:pPr indent="-342900" lvl="0" marL="457200" marR="0" rtl="0" algn="l">
              <a:lnSpc>
                <a:spcPct val="150000"/>
              </a:lnSpc>
              <a:spcBef>
                <a:spcPts val="0"/>
              </a:spcBef>
              <a:spcAft>
                <a:spcPts val="0"/>
              </a:spcAft>
              <a:buClr>
                <a:schemeClr val="dk2"/>
              </a:buClr>
              <a:buSzPts val="1800"/>
              <a:buFont typeface="Arial"/>
              <a:buChar char="●"/>
            </a:pPr>
            <a:r>
              <a:rPr b="0" i="0" lang="en-GB" sz="1800" u="none" cap="none" strike="noStrike">
                <a:solidFill>
                  <a:schemeClr val="dk2"/>
                </a:solidFill>
                <a:latin typeface="Arial"/>
                <a:ea typeface="Arial"/>
                <a:cs typeface="Arial"/>
                <a:sym typeface="Arial"/>
              </a:rPr>
              <a:t>Your container runs more than one application?</a:t>
            </a:r>
            <a:endParaRPr b="0" i="0" sz="1800" u="none" cap="none" strike="noStrike">
              <a:solidFill>
                <a:schemeClr val="dk2"/>
              </a:solidFill>
              <a:latin typeface="Arial"/>
              <a:ea typeface="Arial"/>
              <a:cs typeface="Arial"/>
              <a:sym typeface="Arial"/>
            </a:endParaRPr>
          </a:p>
        </p:txBody>
      </p:sp>
      <p:pic>
        <p:nvPicPr>
          <p:cNvPr id="106" name="Google Shape;106;p20"/>
          <p:cNvPicPr preferRelativeResize="0"/>
          <p:nvPr/>
        </p:nvPicPr>
        <p:blipFill>
          <a:blip r:embed="rId3">
            <a:alphaModFix/>
          </a:blip>
          <a:stretch>
            <a:fillRect/>
          </a:stretch>
        </p:blipFill>
        <p:spPr>
          <a:xfrm>
            <a:off x="5832549" y="2011600"/>
            <a:ext cx="2869074" cy="3005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GB" sz="2800" u="none" cap="none" strike="noStrike">
                <a:solidFill>
                  <a:srgbClr val="134F5C"/>
                </a:solidFill>
                <a:latin typeface="Arial"/>
                <a:ea typeface="Arial"/>
                <a:cs typeface="Arial"/>
                <a:sym typeface="Arial"/>
              </a:rPr>
              <a:t>What look?</a:t>
            </a:r>
            <a:endParaRPr b="0" i="0" sz="2800" u="none" cap="none" strike="noStrike">
              <a:solidFill>
                <a:srgbClr val="134F5C"/>
              </a:solidFill>
              <a:latin typeface="Arial"/>
              <a:ea typeface="Arial"/>
              <a:cs typeface="Arial"/>
              <a:sym typeface="Arial"/>
            </a:endParaRPr>
          </a:p>
        </p:txBody>
      </p:sp>
      <p:sp>
        <p:nvSpPr>
          <p:cNvPr id="112" name="Google Shape;112;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Memory</a:t>
            </a:r>
            <a:endParaRPr b="0" i="0" sz="1400" u="none" cap="none" strike="noStrike">
              <a:solidFill>
                <a:schemeClr val="dk2"/>
              </a:solidFill>
              <a:latin typeface="Arial"/>
              <a:ea typeface="Arial"/>
              <a:cs typeface="Arial"/>
              <a:sym typeface="Arial"/>
            </a:endParaRPr>
          </a:p>
          <a:p>
            <a:pPr indent="-317500" lvl="0" marL="4572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CPU usage</a:t>
            </a:r>
            <a:endParaRPr b="0" i="0" sz="1400" u="none" cap="none" strike="noStrike">
              <a:solidFill>
                <a:schemeClr val="dk2"/>
              </a:solidFill>
              <a:latin typeface="Arial"/>
              <a:ea typeface="Arial"/>
              <a:cs typeface="Arial"/>
              <a:sym typeface="Arial"/>
            </a:endParaRPr>
          </a:p>
          <a:p>
            <a:pPr indent="-317500" lvl="0" marL="4572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File Descriptor</a:t>
            </a:r>
            <a:endParaRPr b="0" i="0" sz="1400" u="none" cap="none" strike="noStrike">
              <a:solidFill>
                <a:schemeClr val="dk2"/>
              </a:solidFill>
              <a:latin typeface="Arial"/>
              <a:ea typeface="Arial"/>
              <a:cs typeface="Arial"/>
              <a:sym typeface="Arial"/>
            </a:endParaRPr>
          </a:p>
          <a:p>
            <a:pPr indent="-317500" lvl="1" marL="9144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Sockets</a:t>
            </a:r>
            <a:endParaRPr b="0" i="0" sz="1400" u="none" cap="none" strike="noStrike">
              <a:solidFill>
                <a:schemeClr val="dk2"/>
              </a:solidFill>
              <a:latin typeface="Arial"/>
              <a:ea typeface="Arial"/>
              <a:cs typeface="Arial"/>
              <a:sym typeface="Arial"/>
            </a:endParaRPr>
          </a:p>
          <a:p>
            <a:pPr indent="-317500" lvl="1" marL="9144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Files</a:t>
            </a:r>
            <a:endParaRPr b="0" i="0" sz="1400" u="none" cap="none" strike="noStrike">
              <a:solidFill>
                <a:schemeClr val="dk2"/>
              </a:solidFill>
              <a:latin typeface="Arial"/>
              <a:ea typeface="Arial"/>
              <a:cs typeface="Arial"/>
              <a:sym typeface="Arial"/>
            </a:endParaRPr>
          </a:p>
          <a:p>
            <a:pPr indent="-317500" lvl="0" marL="4572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Network Bandwidth</a:t>
            </a:r>
            <a:endParaRPr b="0" i="0" sz="1400" u="none" cap="none" strike="noStrike">
              <a:solidFill>
                <a:schemeClr val="dk2"/>
              </a:solidFill>
              <a:latin typeface="Arial"/>
              <a:ea typeface="Arial"/>
              <a:cs typeface="Arial"/>
              <a:sym typeface="Arial"/>
            </a:endParaRPr>
          </a:p>
          <a:p>
            <a:pPr indent="-317500" lvl="0" marL="4572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Disk I/O operations </a:t>
            </a:r>
            <a:endParaRPr b="0" i="0" sz="1800" u="none" cap="none" strike="noStrike">
              <a:solidFill>
                <a:schemeClr val="dk2"/>
              </a:solidFill>
              <a:latin typeface="Arial"/>
              <a:ea typeface="Arial"/>
              <a:cs typeface="Arial"/>
              <a:sym typeface="Arial"/>
            </a:endParaRPr>
          </a:p>
        </p:txBody>
      </p:sp>
      <p:pic>
        <p:nvPicPr>
          <p:cNvPr id="113" name="Google Shape;113;p21"/>
          <p:cNvPicPr preferRelativeResize="0"/>
          <p:nvPr/>
        </p:nvPicPr>
        <p:blipFill>
          <a:blip r:embed="rId3">
            <a:alphaModFix/>
          </a:blip>
          <a:stretch>
            <a:fillRect/>
          </a:stretch>
        </p:blipFill>
        <p:spPr>
          <a:xfrm>
            <a:off x="3505575" y="773238"/>
            <a:ext cx="4796025" cy="3597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